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7" r:id="rId3"/>
    <p:sldId id="257" r:id="rId4"/>
    <p:sldId id="258" r:id="rId5"/>
    <p:sldId id="270" r:id="rId6"/>
    <p:sldId id="272" r:id="rId7"/>
    <p:sldId id="276" r:id="rId8"/>
    <p:sldId id="275" r:id="rId9"/>
    <p:sldId id="268" r:id="rId10"/>
    <p:sldId id="269" r:id="rId11"/>
    <p:sldId id="266" r:id="rId12"/>
    <p:sldId id="259" r:id="rId13"/>
    <p:sldId id="260" r:id="rId14"/>
    <p:sldId id="261" r:id="rId15"/>
    <p:sldId id="263" r:id="rId16"/>
    <p:sldId id="278" r:id="rId17"/>
    <p:sldId id="277" r:id="rId18"/>
    <p:sldId id="262" r:id="rId19"/>
    <p:sldId id="264" r:id="rId20"/>
    <p:sldId id="265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1AFF0C-7822-2C47-DCBD-25F81FEF7FDF}" v="133" dt="2025-05-06T10:16:58.709"/>
    <p1510:client id="{B026658F-C044-EF16-1DCA-69EBFDEFB95E}" v="1035" dt="2025-05-06T10:29:16.6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10.svg>
</file>

<file path=ppt/media/image11.svg>
</file>

<file path=ppt/media/image12.jpeg>
</file>

<file path=ppt/media/image13.jpe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E417C-3823-A649-A2A9-03D4760D3D71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F0253-3A54-5E4A-B3A7-E3BE23FFA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6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Unstable intention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Decline in memory performance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Reduced learning of cognitive task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Deterioration of performance in tasks requiring divergent thinking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Preservation with ineffective solutions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Performance deterioration as task duration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Growing neglect of activities judged to be nonessential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Affects ability impairing reaction times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Increases the risk of </a:t>
            </a:r>
            <a:r>
              <a:rPr lang="en-US" err="1"/>
              <a:t>desease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F0253-3A54-5E4A-B3A7-E3BE23FFA5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98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>
                <a:effectLst/>
              </a:rPr>
              <a:t>A mobile app designed to enhance sleep quality and help users develop healthier sleeping habits.</a:t>
            </a:r>
          </a:p>
          <a:p>
            <a:r>
              <a:rPr lang="en-US" sz="1200"/>
              <a:t>Encourage people by offering incentives that serve both their interests and their company’s goals.</a:t>
            </a:r>
          </a:p>
          <a:p>
            <a:r>
              <a:rPr lang="en-US" sz="1200"/>
              <a:t>Foster a shared goal between employees and their colleagues, promoting stronger collaboration and alignment.</a:t>
            </a:r>
          </a:p>
          <a:p>
            <a:r>
              <a:rPr lang="en-US" sz="1200"/>
              <a:t>It enhances the company’s image by genuine concern for sleep-related issues, reinforcing the idea that the organization cares about its employes “well-being”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F0253-3A54-5E4A-B3A7-E3BE23FFA5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96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1CD8D-1CD4-896C-8191-37981F24D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FE39CA-05ED-0799-961F-999CA5B57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0CC8B-4B6F-15A0-25ED-26F3593D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69E16-FB3D-2F13-13A6-4F640509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4ABCC-5801-3127-369F-AB64ABA4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17453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C9FA-FA98-6DC3-42B3-E2E3B49B9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BBC84-A689-2F31-95F0-8D8E2B19A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9BEDB-1A72-FD35-3BAD-B111D7A8B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5308D-52D7-2107-1952-9A020E4D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B18B7-454B-1B86-7A61-8660695DC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20070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7FA0C7-C785-0A48-358B-09285B4FA5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821A7-9404-1E33-BD55-92B149519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C47A5-52EF-FA7E-2C29-2E6FF5873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F0551-4802-B63B-88F4-30480A0C8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26DE7-5C63-4424-1051-94AD2EE19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63367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376E8-F2C5-093F-4972-E661D883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F8D82-0966-E580-A359-63AA8EC8B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560C8-48F5-5779-2B63-A1B0FEA2F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8DBAC-5768-2353-B178-1286B246D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D377E-4BC3-04AB-B403-A02266B80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48578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2AD2-4315-C2F0-6059-44E237A9B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A88B44-2A9A-82B9-B504-AB06BCB91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AD20D-57D0-2727-DBD2-D03CCFB6C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83A9B-B5FE-F082-3F20-4024B737A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27238-DD45-B6F6-5138-A2190C07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4855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8F47-F7E5-34CE-5541-858B5BFD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309E6-08E9-85E2-765D-C0B59ACC79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2088E-1065-2E88-57F5-07A5FAD13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900C2D-5811-4EEE-FEA1-2BC61E0D3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E0E48-A202-B0CF-8C5B-4C4C5975F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FA8FA-77D2-3AC2-C686-11458FF7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2907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E3C9C-BA44-473B-B58B-ABB68519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B3937-357E-1F40-A3EC-393E5A8E6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B7DF9-3425-87D4-4D94-D9CA3654E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A57C92-7DA9-155E-96A0-77A9C1EE5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6E0FB5-5B3F-333A-58CB-1FA6547FE2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EC0AD-32F7-CFD5-23BA-D7D5FAADB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617DDD-EE14-FF34-6357-293381D7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087F2-C1BA-97FE-DA1A-C96753A14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40275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ADD9-EE42-A6B4-5809-C1A6A126D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7CA468-4DD7-8751-EFEF-60ED669E7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EA481-0B46-10EA-A2FD-DF2175029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D86C7-A0B4-27A0-31EA-045F3696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00498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266E48-5D04-EE33-59CF-07E8F8AE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0AD423-D40B-ABA8-DA81-21A784119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EB85B-5179-7B95-DF38-E87C49EA0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9019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4D740-7919-37ED-CAEA-9BE20EB53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E679C-9AC2-0648-FCCB-3EC4E4936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374AC-4DFC-6CCF-1256-005A8D933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1F1733-A733-6C81-B58E-14D4EFC7F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56376-849F-D740-DDD3-6D5312A45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9E131-0713-A2EE-E5CC-8A0A3B549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2855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D5E09-BDEF-1293-85B5-B233381EF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9013FE-2053-A770-2451-EC694DC4F8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72151-2A85-464A-D86D-95521F6C3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299E5-F936-002D-4FFF-C7884FA3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D67B5-406F-3123-7C33-7860627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F147B-11B2-DA29-67C4-3F695C42E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44956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7D3950-CF41-6960-FF6E-D4B1D587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D0B36-CBDA-59DE-0592-B8041123A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BC58C-67A9-D6B2-95AE-7AA2C51EF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EE01A5-ED75-406A-BF49-2DAEC1DD7778}" type="datetimeFigureOut">
              <a:rPr lang="fr-CH" smtClean="0"/>
              <a:t>06.05.2025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F2148-50FF-2563-ACA5-570F3B9A18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1DF6F-5E13-7BFE-DF88-DB483C542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48070A-56EC-4F69-B0CA-5C57FF9D0AFE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2181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readpiratekato?utm_content=creditCopyText&amp;utm_medium=referral&amp;utm_source=unsplash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white-cat-sleeps-under-white-comforter-uy5t-CJuIK4?utm_content=creditCopyText&amp;utm_medium=referral&amp;utm_source=unsplash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leep_deprivation" TargetMode="External"/><Relationship Id="rId2" Type="http://schemas.openxmlformats.org/officeDocument/2006/relationships/hyperlink" Target="https://pmc.ncbi.nlm.nih.gov/articles/PMC5627640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mu.admin.ch/kmu/fr/home/savoir-pratique/politique-pme-faits-et-chiffres/chiffres-sur-les-pme/entreprises-et-emplois.html" TargetMode="External"/><Relationship Id="rId5" Type="http://schemas.openxmlformats.org/officeDocument/2006/relationships/hyperlink" Target="https://www.touteleurope.eu/economie-et-social/les-entreprises-dans-l-union-europeenne/" TargetMode="External"/><Relationship Id="rId4" Type="http://schemas.openxmlformats.org/officeDocument/2006/relationships/hyperlink" Target="https://straitsresearch.com/report/sleep-tech-marke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6C4118A-B523-45D9-B427-8E05B2DEA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A29667-2B7C-6E66-4634-3396E6055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6676" y="557189"/>
            <a:ext cx="4899039" cy="334690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SleepWell</a:t>
            </a:r>
            <a:endParaRPr lang="fr-CH" sz="52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AD4805-4ECE-A70E-D912-A8BAF3064E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" y="4068287"/>
            <a:ext cx="4899039" cy="206079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/>
              <a:t>Building better habits</a:t>
            </a:r>
          </a:p>
        </p:txBody>
      </p:sp>
      <p:pic>
        <p:nvPicPr>
          <p:cNvPr id="4" name="Picture 3" descr="A drawing of a bird&#10;&#10;AI-generated content may be incorrect.">
            <a:extLst>
              <a:ext uri="{FF2B5EF4-FFF2-40B4-BE49-F238E27FC236}">
                <a16:creationId xmlns:a16="http://schemas.microsoft.com/office/drawing/2014/main" id="{C7B008B4-D71A-FDAA-C44E-C51D9B4C07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98" r="2" b="21110"/>
          <a:stretch/>
        </p:blipFill>
        <p:spPr>
          <a:xfrm>
            <a:off x="6095999" y="10"/>
            <a:ext cx="6105655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6E32C4-667C-18A5-90A7-A548160A631C}"/>
              </a:ext>
            </a:extLst>
          </p:cNvPr>
          <p:cNvSpPr txBox="1"/>
          <p:nvPr/>
        </p:nvSpPr>
        <p:spPr>
          <a:xfrm>
            <a:off x="717083" y="5738725"/>
            <a:ext cx="6155473" cy="984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t>By Yannis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Charalambidis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65000"/>
                    <a:lumOff val="35000"/>
                  </a:schemeClr>
                </a:solidFill>
              </a:rPr>
              <a:t>Sélien</a:t>
            </a: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t> Wicki and Coralie Beuchat</a:t>
            </a:r>
          </a:p>
          <a:p>
            <a:pPr>
              <a:spcAft>
                <a:spcPts val="600"/>
              </a:spcAft>
            </a:pPr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t>Contact: selien@sleepwell.com</a:t>
            </a:r>
          </a:p>
        </p:txBody>
      </p:sp>
    </p:spTree>
    <p:extLst>
      <p:ext uri="{BB962C8B-B14F-4D97-AF65-F5344CB8AC3E}">
        <p14:creationId xmlns:p14="http://schemas.microsoft.com/office/powerpoint/2010/main" val="3295783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2B19-D063-2452-B739-56E45F4A3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pic>
        <p:nvPicPr>
          <p:cNvPr id="4" name="Content Placeholder 3" descr="white cat sleeps under white comforter">
            <a:extLst>
              <a:ext uri="{FF2B5EF4-FFF2-40B4-BE49-F238E27FC236}">
                <a16:creationId xmlns:a16="http://schemas.microsoft.com/office/drawing/2014/main" id="{9F699834-63CC-2897-303A-0212B3DA4E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8345" y="1689040"/>
            <a:ext cx="6895309" cy="466763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4BA2D8-6AC8-C1E6-3340-D4C15C337930}"/>
              </a:ext>
            </a:extLst>
          </p:cNvPr>
          <p:cNvSpPr txBox="1"/>
          <p:nvPr/>
        </p:nvSpPr>
        <p:spPr>
          <a:xfrm>
            <a:off x="8814759" y="6579079"/>
            <a:ext cx="337580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ui-sans-serif"/>
              </a:rPr>
              <a:t>Photo by </a:t>
            </a:r>
            <a:r>
              <a:rPr lang="en-US" sz="1200">
                <a:solidFill>
                  <a:srgbClr val="767676"/>
                </a:solidFill>
                <a:latin typeface="ui-sans-serif"/>
                <a:hlinkClick r:id="rId3"/>
              </a:rPr>
              <a:t>Kate Stone Matheson</a:t>
            </a:r>
            <a:r>
              <a:rPr lang="en-US" sz="1200">
                <a:latin typeface="ui-sans-serif"/>
              </a:rPr>
              <a:t> on </a:t>
            </a:r>
            <a:r>
              <a:rPr lang="en-US" sz="1200">
                <a:solidFill>
                  <a:srgbClr val="767676"/>
                </a:solidFill>
                <a:latin typeface="ui-sans-serif"/>
                <a:hlinkClick r:id="rId4"/>
              </a:rPr>
              <a:t>Unsplash</a:t>
            </a:r>
            <a:endParaRPr lang="en-US" sz="1200">
              <a:solidFill>
                <a:srgbClr val="767676"/>
              </a:solidFill>
              <a:latin typeface="ui-sans-serif"/>
            </a:endParaRPr>
          </a:p>
        </p:txBody>
      </p:sp>
    </p:spTree>
    <p:extLst>
      <p:ext uri="{BB962C8B-B14F-4D97-AF65-F5344CB8AC3E}">
        <p14:creationId xmlns:p14="http://schemas.microsoft.com/office/powerpoint/2010/main" val="2067137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643742-086A-0D67-6B56-F9D6143E6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70" y="685356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Why use SleepWell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5412D-0603-92B6-C1FB-E2C954A35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370" y="2190215"/>
            <a:ext cx="6002110" cy="39875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/>
          </a:p>
          <a:p>
            <a:r>
              <a:rPr lang="en-US" b="0" i="0" u="none" strike="noStrike">
                <a:effectLst/>
              </a:rPr>
              <a:t>Show your genuine commitment to employee well-being</a:t>
            </a:r>
          </a:p>
          <a:p>
            <a:r>
              <a:rPr lang="en-US"/>
              <a:t>Motivation through incentives</a:t>
            </a:r>
          </a:p>
          <a:p>
            <a:r>
              <a:rPr lang="en-US"/>
              <a:t>Stronger collaboration</a:t>
            </a:r>
          </a:p>
          <a:p>
            <a:r>
              <a:rPr lang="en-US"/>
              <a:t>Employee Well-being</a:t>
            </a:r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F4CF02BD-58A1-0BC3-9F87-C594D2D036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516" r="9890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2614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D71EE-6358-353D-3235-F7D17C36F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Market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E48A5-71F5-042D-B023-ED714313D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/>
              <a:t>New trend</a:t>
            </a:r>
            <a:r>
              <a:rPr lang="en-US" sz="2000"/>
              <a:t> : AI-Powered Sleep Tracking and Analysis</a:t>
            </a:r>
          </a:p>
          <a:p>
            <a:pPr lvl="1"/>
            <a:r>
              <a:rPr lang="en-US" sz="2000"/>
              <a:t>New  sleep research emerging countries : China, India</a:t>
            </a:r>
          </a:p>
          <a:p>
            <a:r>
              <a:rPr lang="en-US" sz="2000" b="1"/>
              <a:t>Market growth :</a:t>
            </a:r>
          </a:p>
          <a:p>
            <a:pPr lvl="1"/>
            <a:r>
              <a:rPr lang="en-US" sz="2000"/>
              <a:t>Increasing cases of sleep-related disorder</a:t>
            </a:r>
          </a:p>
          <a:p>
            <a:pPr lvl="1"/>
            <a:r>
              <a:rPr lang="en-US" sz="2000">
                <a:ea typeface="+mn-lt"/>
                <a:cs typeface="+mn-lt"/>
              </a:rPr>
              <a:t>Rising awareness of sleep’s impact on health</a:t>
            </a:r>
            <a:endParaRPr lang="en-US" sz="2000"/>
          </a:p>
          <a:p>
            <a:pPr lvl="1"/>
            <a:r>
              <a:rPr lang="en-US" sz="2000"/>
              <a:t> CAGR </a:t>
            </a:r>
            <a:r>
              <a:rPr lang="en-US" sz="2000">
                <a:ea typeface="+mn-lt"/>
                <a:cs typeface="+mn-lt"/>
              </a:rPr>
              <a:t>13.8% during the forecast period (2025–2033)</a:t>
            </a:r>
            <a:endParaRPr lang="en-US" sz="2000"/>
          </a:p>
          <a:p>
            <a:r>
              <a:rPr lang="en-US" sz="2000" b="1"/>
              <a:t>Competition :</a:t>
            </a:r>
          </a:p>
          <a:p>
            <a:pPr lvl="1"/>
            <a:r>
              <a:rPr lang="en-US" sz="1600"/>
              <a:t>Sleep Cycle (B2C)</a:t>
            </a:r>
          </a:p>
          <a:p>
            <a:pPr lvl="1"/>
            <a:endParaRPr lang="en-US" sz="1600"/>
          </a:p>
          <a:p>
            <a:endParaRPr lang="en-US" sz="2000"/>
          </a:p>
          <a:p>
            <a:pPr marL="0" indent="0">
              <a:buNone/>
            </a:pPr>
            <a:endParaRPr lang="en-US" sz="2000"/>
          </a:p>
          <a:p>
            <a:endParaRPr lang="en-US" sz="2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8D677-BDDF-E055-3081-D75764A5EB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043" b="-169"/>
          <a:stretch/>
        </p:blipFill>
        <p:spPr>
          <a:xfrm>
            <a:off x="7888941" y="2422106"/>
            <a:ext cx="4299333" cy="443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883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160F2-9F1F-37A7-EEF9-6FC7645D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Model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30F32-F904-6E6B-BF06-571F0CA77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>
                <a:ea typeface="+mn-lt"/>
                <a:cs typeface="+mn-lt"/>
              </a:rPr>
              <a:t>B2B Subscription Model</a:t>
            </a:r>
            <a:r>
              <a:rPr lang="en-US" sz="2000">
                <a:ea typeface="+mn-lt"/>
                <a:cs typeface="+mn-lt"/>
              </a:rPr>
              <a:t>: </a:t>
            </a:r>
            <a:endParaRPr lang="en-US"/>
          </a:p>
          <a:p>
            <a:pPr lvl="1"/>
            <a:r>
              <a:rPr lang="en-US" sz="1600">
                <a:ea typeface="+mn-lt"/>
                <a:cs typeface="+mn-lt"/>
              </a:rPr>
              <a:t>Companies pay a monthly fee per employee (2CHF–7CHF per employee/month) </a:t>
            </a:r>
            <a:endParaRPr lang="en-US" sz="2800"/>
          </a:p>
          <a:p>
            <a:r>
              <a:rPr lang="en-US" sz="2000" b="1">
                <a:ea typeface="+mn-lt"/>
                <a:cs typeface="+mn-lt"/>
              </a:rPr>
              <a:t>Corporate Partnerships</a:t>
            </a:r>
            <a:r>
              <a:rPr lang="en-US" sz="2000">
                <a:ea typeface="+mn-lt"/>
                <a:cs typeface="+mn-lt"/>
              </a:rPr>
              <a:t>: </a:t>
            </a:r>
          </a:p>
          <a:p>
            <a:pPr lvl="1"/>
            <a:r>
              <a:rPr lang="en-US" sz="1600">
                <a:ea typeface="+mn-lt"/>
                <a:cs typeface="+mn-lt"/>
              </a:rPr>
              <a:t>Collaboration with wellness brands, fitness trackers, and health insurance providers for integrations and sponsorships.</a:t>
            </a:r>
            <a:endParaRPr lang="en-US" sz="1600"/>
          </a:p>
          <a:p>
            <a:pPr lvl="1"/>
            <a:r>
              <a:rPr lang="en-US" sz="1600">
                <a:ea typeface="+mn-lt"/>
                <a:cs typeface="+mn-lt"/>
              </a:rPr>
              <a:t>Voucher and rewards sponsored by partnership</a:t>
            </a:r>
          </a:p>
          <a:p>
            <a:r>
              <a:rPr lang="en-US" sz="2000" b="1">
                <a:ea typeface="+mn-lt"/>
                <a:cs typeface="+mn-lt"/>
              </a:rPr>
              <a:t>In-App Reward Marketplace</a:t>
            </a:r>
            <a:r>
              <a:rPr lang="en-US" sz="2000">
                <a:ea typeface="+mn-lt"/>
                <a:cs typeface="+mn-lt"/>
              </a:rPr>
              <a:t>: </a:t>
            </a:r>
          </a:p>
          <a:p>
            <a:pPr lvl="1"/>
            <a:r>
              <a:rPr lang="en-US" sz="1600"/>
              <a:t>Employees exchange points for gift vouchers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73333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3069-7A2E-936F-0878-B4617D9FB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Costs Estimates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A1332-FB69-EF2C-80BC-934ADC27B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 b="1">
                <a:ea typeface="+mn-lt"/>
                <a:cs typeface="+mn-lt"/>
              </a:rPr>
              <a:t>Projected Revenue Scenarios</a:t>
            </a:r>
            <a:r>
              <a:rPr lang="en-US" sz="2000">
                <a:ea typeface="+mn-lt"/>
                <a:cs typeface="+mn-lt"/>
              </a:rPr>
              <a:t> (assuming an </a:t>
            </a:r>
            <a:r>
              <a:rPr lang="en-US" sz="200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average of 50 employees</a:t>
            </a:r>
            <a:r>
              <a:rPr lang="en-US" sz="2000">
                <a:ea typeface="+mn-lt"/>
                <a:cs typeface="+mn-lt"/>
              </a:rPr>
              <a:t> per business):</a:t>
            </a:r>
            <a:endParaRPr lang="en-US" sz="2000"/>
          </a:p>
          <a:p>
            <a:pPr lvl="1"/>
            <a:r>
              <a:rPr lang="en-US" sz="2000">
                <a:ea typeface="+mn-lt"/>
                <a:cs typeface="+mn-lt"/>
              </a:rPr>
              <a:t>100 businesses (5,000 employees) → 120'000 CHF to 420'000 CHF per year</a:t>
            </a:r>
            <a:endParaRPr lang="en-US" sz="2000"/>
          </a:p>
          <a:p>
            <a:pPr lvl="1"/>
            <a:r>
              <a:rPr lang="en-US" sz="200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500 businesses (25,000 employees) → 600'000 CHF  to 2'100'000 CHF  per year</a:t>
            </a:r>
            <a:endParaRPr lang="en-US" sz="2000">
              <a:solidFill>
                <a:schemeClr val="accent2">
                  <a:lumMod val="76000"/>
                </a:schemeClr>
              </a:solidFill>
            </a:endParaRPr>
          </a:p>
          <a:p>
            <a:pPr lvl="1"/>
            <a:r>
              <a:rPr lang="en-US" sz="2000">
                <a:ea typeface="+mn-lt"/>
                <a:cs typeface="+mn-lt"/>
              </a:rPr>
              <a:t>1,000 businesses (50,000 employees) → 1'200'000 CHF  to 4'200'000 CHF  per year</a:t>
            </a:r>
            <a:endParaRPr lang="en-US" sz="2000"/>
          </a:p>
          <a:p>
            <a:pPr lvl="1"/>
            <a:r>
              <a:rPr lang="en-US" sz="2000">
                <a:ea typeface="+mn-lt"/>
                <a:cs typeface="+mn-lt"/>
              </a:rPr>
              <a:t>5,000 businesses (250,000 employees) → 6'000'000 CHF  to 21'000'000 CHF  per year</a:t>
            </a:r>
            <a:endParaRPr lang="en-US" sz="2000"/>
          </a:p>
          <a:p>
            <a:pPr marL="457200" lvl="1" indent="0">
              <a:buNone/>
            </a:pPr>
            <a:endParaRPr lang="en-US" sz="2000">
              <a:ea typeface="+mn-lt"/>
              <a:cs typeface="+mn-lt"/>
            </a:endParaRPr>
          </a:p>
          <a:p>
            <a:r>
              <a:rPr lang="en-US" sz="2000" b="1"/>
              <a:t>Projected Costs</a:t>
            </a:r>
            <a:r>
              <a:rPr lang="en-US" sz="2000"/>
              <a:t>:</a:t>
            </a:r>
          </a:p>
          <a:p>
            <a:pPr lvl="1"/>
            <a:r>
              <a:rPr lang="en-US" sz="2000"/>
              <a:t>Development &amp; Maintenance: 500'000 CHF / year.</a:t>
            </a:r>
            <a:endParaRPr lang="en-US"/>
          </a:p>
          <a:p>
            <a:pPr lvl="1"/>
            <a:r>
              <a:rPr lang="en-US" sz="2000"/>
              <a:t>Marketing &amp; Sales: 200'000 CHF / year.</a:t>
            </a:r>
            <a:endParaRPr lang="en-US"/>
          </a:p>
          <a:p>
            <a:pPr lvl="1"/>
            <a:r>
              <a:rPr lang="en-US" sz="2000"/>
              <a:t>Operational Costs: 100'000 CHF / year.</a:t>
            </a:r>
            <a:endParaRPr lang="en-US"/>
          </a:p>
          <a:p>
            <a:pPr lvl="1"/>
            <a:r>
              <a:rPr lang="en-US" sz="2000" b="1"/>
              <a:t>Total </a:t>
            </a:r>
            <a:r>
              <a:rPr lang="en-US" sz="2000"/>
              <a:t>: 800'000 CHF / year</a:t>
            </a:r>
            <a:endParaRPr lang="en-US"/>
          </a:p>
          <a:p>
            <a:pPr lvl="1"/>
            <a:endParaRPr lang="en-US" sz="2000"/>
          </a:p>
          <a:p>
            <a:r>
              <a:rPr lang="en-US" sz="2000" b="1"/>
              <a:t>First profits : </a:t>
            </a:r>
            <a:r>
              <a:rPr lang="en-US" sz="2000"/>
              <a:t>~ 500 businesses, 25'000 employees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43193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49034-97B2-CBA0-8108-CBCCF3D41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Financing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3D78F-2BF1-B8E9-7D26-463DAAC26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b="1">
                <a:ea typeface="+mn-lt"/>
                <a:cs typeface="+mn-lt"/>
              </a:rPr>
              <a:t>Seed Funding</a:t>
            </a:r>
            <a:r>
              <a:rPr lang="en-CA">
                <a:ea typeface="+mn-lt"/>
                <a:cs typeface="+mn-lt"/>
              </a:rPr>
              <a:t>: Targeting 500'000 CHF for 18 months of </a:t>
            </a:r>
            <a:r>
              <a:rPr lang="en-CA" err="1">
                <a:ea typeface="+mn-lt"/>
                <a:cs typeface="+mn-lt"/>
              </a:rPr>
              <a:t>developement</a:t>
            </a:r>
            <a:endParaRPr lang="en-CA" err="1"/>
          </a:p>
          <a:p>
            <a:endParaRPr lang="en-CA">
              <a:ea typeface="+mn-lt"/>
              <a:cs typeface="+mn-lt"/>
            </a:endParaRPr>
          </a:p>
          <a:p>
            <a:r>
              <a:rPr lang="en-CA" b="1">
                <a:ea typeface="+mn-lt"/>
                <a:cs typeface="+mn-lt"/>
              </a:rPr>
              <a:t>Funding Sources</a:t>
            </a:r>
            <a:r>
              <a:rPr lang="en-CA">
                <a:ea typeface="+mn-lt"/>
                <a:cs typeface="+mn-lt"/>
              </a:rPr>
              <a:t>:</a:t>
            </a:r>
            <a:endParaRPr lang="en-CA"/>
          </a:p>
          <a:p>
            <a:pPr lvl="1"/>
            <a:r>
              <a:rPr lang="en-CA">
                <a:ea typeface="+mn-lt"/>
                <a:cs typeface="+mn-lt"/>
              </a:rPr>
              <a:t>Angel investors &amp; venture capitalists</a:t>
            </a:r>
            <a:endParaRPr lang="en-CA"/>
          </a:p>
          <a:p>
            <a:pPr lvl="1"/>
            <a:r>
              <a:rPr lang="en-CA">
                <a:ea typeface="+mn-lt"/>
                <a:cs typeface="+mn-lt"/>
              </a:rPr>
              <a:t>Government grants &amp; health tech accelerators</a:t>
            </a:r>
            <a:endParaRPr lang="en-CA"/>
          </a:p>
          <a:p>
            <a:pPr lvl="1"/>
            <a:r>
              <a:rPr lang="en-CA">
                <a:ea typeface="+mn-lt"/>
                <a:cs typeface="+mn-lt"/>
              </a:rPr>
              <a:t>Corporate partnerships</a:t>
            </a:r>
            <a:endParaRPr lang="en-CA"/>
          </a:p>
          <a:p>
            <a:pPr lvl="1"/>
            <a:endParaRPr lang="en-CA">
              <a:ea typeface="+mn-lt"/>
              <a:cs typeface="+mn-lt"/>
            </a:endParaRPr>
          </a:p>
          <a:p>
            <a:r>
              <a:rPr lang="en-CA" b="1">
                <a:ea typeface="+mn-lt"/>
                <a:cs typeface="+mn-lt"/>
              </a:rPr>
              <a:t>Break-even Point</a:t>
            </a:r>
            <a:r>
              <a:rPr lang="en-CA">
                <a:ea typeface="+mn-lt"/>
                <a:cs typeface="+mn-lt"/>
              </a:rPr>
              <a:t>: Estimated with 10,000 users onboarded on 2027</a:t>
            </a:r>
            <a:endParaRPr lang="en-CA"/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8971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F2F09-9AE1-7AB3-F065-DD9E14D33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Total Addressable Market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99B867-EB0B-96F6-CA0A-D7CD8378E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1408" y="220322"/>
            <a:ext cx="4092423" cy="6412895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AF2E62-D5EB-E228-35D8-4332895F0C9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Total companies in </a:t>
            </a:r>
            <a:r>
              <a:rPr lang="en-ZA" err="1"/>
              <a:t>switzerland</a:t>
            </a:r>
            <a:r>
              <a:rPr lang="en-ZA"/>
              <a:t>  : 619'946</a:t>
            </a:r>
          </a:p>
          <a:p>
            <a:r>
              <a:rPr lang="en-ZA"/>
              <a:t>Target companies : SMEs or bigger</a:t>
            </a:r>
          </a:p>
          <a:p>
            <a:pPr lvl="1"/>
            <a:r>
              <a:rPr lang="en-ZA"/>
              <a:t>Total SMEs or bigger : </a:t>
            </a:r>
            <a:r>
              <a:rPr lang="en-ZA">
                <a:ea typeface="+mn-lt"/>
                <a:cs typeface="+mn-lt"/>
              </a:rPr>
              <a:t>11395</a:t>
            </a:r>
          </a:p>
          <a:p>
            <a:pPr lvl="1"/>
            <a:endParaRPr lang="en-ZA"/>
          </a:p>
          <a:p>
            <a:r>
              <a:rPr lang="en-ZA"/>
              <a:t>10% of the </a:t>
            </a:r>
            <a:r>
              <a:rPr lang="en-ZA" err="1"/>
              <a:t>swiss</a:t>
            </a:r>
            <a:r>
              <a:rPr lang="en-ZA"/>
              <a:t> market </a:t>
            </a:r>
          </a:p>
          <a:p>
            <a:pPr lvl="1"/>
            <a:r>
              <a:rPr lang="en-ZA"/>
              <a:t>1139 companies with more than 50 employees</a:t>
            </a:r>
          </a:p>
          <a:p>
            <a:pPr lvl="1"/>
            <a:r>
              <a:rPr lang="en-ZA"/>
              <a:t>Incomes per year (2CHF): </a:t>
            </a:r>
            <a:r>
              <a:rPr lang="en-ZA">
                <a:ea typeface="+mn-lt"/>
                <a:cs typeface="+mn-lt"/>
              </a:rPr>
              <a:t>1'366'800</a:t>
            </a:r>
            <a:r>
              <a:rPr lang="en-ZA"/>
              <a:t> CHF</a:t>
            </a:r>
          </a:p>
          <a:p>
            <a:pPr lvl="1"/>
            <a:r>
              <a:rPr lang="en-ZA"/>
              <a:t>Incomes per year (7CHF): </a:t>
            </a:r>
            <a:r>
              <a:rPr lang="en-ZA">
                <a:ea typeface="+mn-lt"/>
                <a:cs typeface="+mn-lt"/>
              </a:rPr>
              <a:t>4'783'800</a:t>
            </a:r>
            <a:r>
              <a:rPr lang="en-ZA"/>
              <a:t>CHF</a:t>
            </a:r>
          </a:p>
          <a:p>
            <a:pPr lvl="1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16449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A120A-6A32-F796-5BB6-16B1484E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Evolution Timeline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19603E7-C9F7-CF77-1C4E-6D408593B20B}"/>
              </a:ext>
            </a:extLst>
          </p:cNvPr>
          <p:cNvGrpSpPr/>
          <p:nvPr/>
        </p:nvGrpSpPr>
        <p:grpSpPr>
          <a:xfrm>
            <a:off x="335009" y="3819282"/>
            <a:ext cx="11313759" cy="650336"/>
            <a:chOff x="335009" y="4909119"/>
            <a:chExt cx="11313759" cy="650336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6189AA75-E4FD-0BA1-7E1E-06811894CB39}"/>
                </a:ext>
              </a:extLst>
            </p:cNvPr>
            <p:cNvCxnSpPr/>
            <p:nvPr/>
          </p:nvCxnSpPr>
          <p:spPr>
            <a:xfrm>
              <a:off x="554411" y="4973463"/>
              <a:ext cx="11094357" cy="27214"/>
            </a:xfrm>
            <a:prstGeom prst="straightConnector1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8D4FB75-FBFD-A38F-EE8D-D7D24A73BD2B}"/>
                </a:ext>
              </a:extLst>
            </p:cNvPr>
            <p:cNvSpPr/>
            <p:nvPr/>
          </p:nvSpPr>
          <p:spPr>
            <a:xfrm>
              <a:off x="752928" y="4909119"/>
              <a:ext cx="163285" cy="13607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243649D-4001-8DAE-B509-BF618D01DBCB}"/>
                </a:ext>
              </a:extLst>
            </p:cNvPr>
            <p:cNvSpPr/>
            <p:nvPr/>
          </p:nvSpPr>
          <p:spPr>
            <a:xfrm>
              <a:off x="3154113" y="4909119"/>
              <a:ext cx="163285" cy="13607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B011ECD-72B5-EA69-13B8-49E000C9F992}"/>
                </a:ext>
              </a:extLst>
            </p:cNvPr>
            <p:cNvSpPr/>
            <p:nvPr/>
          </p:nvSpPr>
          <p:spPr>
            <a:xfrm>
              <a:off x="5289484" y="4917979"/>
              <a:ext cx="163285" cy="13607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3A55901-A6C5-6A4B-C2BB-4E3E9FACF70D}"/>
                </a:ext>
              </a:extLst>
            </p:cNvPr>
            <p:cNvSpPr/>
            <p:nvPr/>
          </p:nvSpPr>
          <p:spPr>
            <a:xfrm>
              <a:off x="7522320" y="4917979"/>
              <a:ext cx="163285" cy="13607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6FFC36B-862F-5095-8A27-0FBAE0EF0F4A}"/>
                </a:ext>
              </a:extLst>
            </p:cNvPr>
            <p:cNvSpPr/>
            <p:nvPr/>
          </p:nvSpPr>
          <p:spPr>
            <a:xfrm>
              <a:off x="9985529" y="4926838"/>
              <a:ext cx="163285" cy="13607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B516E3-17FC-9D7C-FE95-455455AF16D5}"/>
                </a:ext>
              </a:extLst>
            </p:cNvPr>
            <p:cNvSpPr txBox="1"/>
            <p:nvPr/>
          </p:nvSpPr>
          <p:spPr>
            <a:xfrm>
              <a:off x="335009" y="5190123"/>
              <a:ext cx="101600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/>
                <a:t>2025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9C906E-DDC1-98C6-C4DA-B232E401B5FF}"/>
                </a:ext>
              </a:extLst>
            </p:cNvPr>
            <p:cNvSpPr txBox="1"/>
            <p:nvPr/>
          </p:nvSpPr>
          <p:spPr>
            <a:xfrm>
              <a:off x="2727334" y="5190123"/>
              <a:ext cx="101600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/>
                <a:t>2026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8AFB1D-C7C3-ACA0-9EB7-5CFF25D9E183}"/>
                </a:ext>
              </a:extLst>
            </p:cNvPr>
            <p:cNvSpPr txBox="1"/>
            <p:nvPr/>
          </p:nvSpPr>
          <p:spPr>
            <a:xfrm>
              <a:off x="4862705" y="5190123"/>
              <a:ext cx="101600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/>
                <a:t>2027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92824B-0AAA-F585-3810-CCD52FC07EAE}"/>
                </a:ext>
              </a:extLst>
            </p:cNvPr>
            <p:cNvSpPr txBox="1"/>
            <p:nvPr/>
          </p:nvSpPr>
          <p:spPr>
            <a:xfrm>
              <a:off x="7095542" y="5190122"/>
              <a:ext cx="101600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/>
                <a:t>2028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B008467-81CD-AE7A-FBDD-C099A3BBF9DF}"/>
                </a:ext>
              </a:extLst>
            </p:cNvPr>
            <p:cNvSpPr txBox="1"/>
            <p:nvPr/>
          </p:nvSpPr>
          <p:spPr>
            <a:xfrm>
              <a:off x="9558752" y="5190123"/>
              <a:ext cx="101600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/>
                <a:t>2029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AFA2F9A-61A4-1274-F3E1-A8586C8EA7C1}"/>
              </a:ext>
            </a:extLst>
          </p:cNvPr>
          <p:cNvSpPr txBox="1"/>
          <p:nvPr/>
        </p:nvSpPr>
        <p:spPr>
          <a:xfrm>
            <a:off x="334166" y="2718052"/>
            <a:ext cx="146092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Launch of the </a:t>
            </a:r>
            <a:r>
              <a:rPr lang="en-US" sz="1400" err="1"/>
              <a:t>developpement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17C719-B8A9-098A-A93A-C9A6EAF6A349}"/>
              </a:ext>
            </a:extLst>
          </p:cNvPr>
          <p:cNvCxnSpPr/>
          <p:nvPr/>
        </p:nvCxnSpPr>
        <p:spPr>
          <a:xfrm>
            <a:off x="824657" y="3250312"/>
            <a:ext cx="9282" cy="566437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8E2D55C-AC9C-199B-FCE4-220F657FE261}"/>
              </a:ext>
            </a:extLst>
          </p:cNvPr>
          <p:cNvCxnSpPr>
            <a:cxnSpLocks/>
          </p:cNvCxnSpPr>
          <p:nvPr/>
        </p:nvCxnSpPr>
        <p:spPr>
          <a:xfrm>
            <a:off x="4253656" y="2337685"/>
            <a:ext cx="9282" cy="1549947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7837AA-6B92-2AA2-1268-58C3085E35D1}"/>
              </a:ext>
            </a:extLst>
          </p:cNvPr>
          <p:cNvSpPr txBox="1"/>
          <p:nvPr/>
        </p:nvSpPr>
        <p:spPr>
          <a:xfrm>
            <a:off x="3541653" y="1814285"/>
            <a:ext cx="146092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Commercialize Sleepwell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CDF73A-490E-8FC0-7666-935A11B6E3D2}"/>
              </a:ext>
            </a:extLst>
          </p:cNvPr>
          <p:cNvSpPr txBox="1"/>
          <p:nvPr/>
        </p:nvSpPr>
        <p:spPr>
          <a:xfrm>
            <a:off x="2496119" y="2718052"/>
            <a:ext cx="146092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Marketing &amp; Sales launch</a:t>
            </a:r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E7A672-C978-5B1A-E6A3-12EAC7BF6703}"/>
              </a:ext>
            </a:extLst>
          </p:cNvPr>
          <p:cNvCxnSpPr>
            <a:cxnSpLocks/>
          </p:cNvCxnSpPr>
          <p:nvPr/>
        </p:nvCxnSpPr>
        <p:spPr>
          <a:xfrm>
            <a:off x="3225843" y="3250312"/>
            <a:ext cx="9282" cy="566437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CD61016-A329-4587-8E76-7DC36647E433}"/>
              </a:ext>
            </a:extLst>
          </p:cNvPr>
          <p:cNvSpPr txBox="1"/>
          <p:nvPr/>
        </p:nvSpPr>
        <p:spPr>
          <a:xfrm>
            <a:off x="5685886" y="2718052"/>
            <a:ext cx="1460920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20'000 users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F147C5-13AF-4966-56C2-06AF1A12EBD1}"/>
              </a:ext>
            </a:extLst>
          </p:cNvPr>
          <p:cNvCxnSpPr>
            <a:cxnSpLocks/>
          </p:cNvCxnSpPr>
          <p:nvPr/>
        </p:nvCxnSpPr>
        <p:spPr>
          <a:xfrm>
            <a:off x="6459912" y="3019940"/>
            <a:ext cx="9282" cy="867692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D940D47-C9AE-8C0C-F902-642DD7F14FFD}"/>
              </a:ext>
            </a:extLst>
          </p:cNvPr>
          <p:cNvCxnSpPr>
            <a:cxnSpLocks/>
          </p:cNvCxnSpPr>
          <p:nvPr/>
        </p:nvCxnSpPr>
        <p:spPr>
          <a:xfrm>
            <a:off x="8878819" y="3019940"/>
            <a:ext cx="9282" cy="867692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08E102E-8FF2-54E9-EB33-8818472755A4}"/>
              </a:ext>
            </a:extLst>
          </p:cNvPr>
          <p:cNvSpPr txBox="1"/>
          <p:nvPr/>
        </p:nvSpPr>
        <p:spPr>
          <a:xfrm>
            <a:off x="8149095" y="2718052"/>
            <a:ext cx="1460920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80'000 users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A9DFEF58-CCF6-521A-8760-C3783F8C32A4}"/>
              </a:ext>
            </a:extLst>
          </p:cNvPr>
          <p:cNvSpPr/>
          <p:nvPr/>
        </p:nvSpPr>
        <p:spPr>
          <a:xfrm rot="16200000">
            <a:off x="2234858" y="2980661"/>
            <a:ext cx="279495" cy="346621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AD77870-2013-D37B-4D91-BD7BA0BE96A8}"/>
              </a:ext>
            </a:extLst>
          </p:cNvPr>
          <p:cNvSpPr txBox="1"/>
          <p:nvPr/>
        </p:nvSpPr>
        <p:spPr>
          <a:xfrm>
            <a:off x="1274429" y="5114598"/>
            <a:ext cx="22182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18 months</a:t>
            </a:r>
          </a:p>
          <a:p>
            <a:pPr algn="ctr"/>
            <a:r>
              <a:rPr lang="en-US"/>
              <a:t>Funding : 500'000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0EE6A86F-FB38-D4ED-6931-D5D52DD44C6A}"/>
              </a:ext>
            </a:extLst>
          </p:cNvPr>
          <p:cNvSpPr/>
          <p:nvPr/>
        </p:nvSpPr>
        <p:spPr>
          <a:xfrm rot="16200000">
            <a:off x="5220834" y="3636335"/>
            <a:ext cx="288355" cy="218144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AC0083-1501-3DE5-D5EC-FA1A9B443101}"/>
              </a:ext>
            </a:extLst>
          </p:cNvPr>
          <p:cNvSpPr txBox="1"/>
          <p:nvPr/>
        </p:nvSpPr>
        <p:spPr>
          <a:xfrm>
            <a:off x="4242684" y="5114598"/>
            <a:ext cx="22182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18 months</a:t>
            </a:r>
          </a:p>
          <a:p>
            <a:pPr algn="ctr"/>
            <a:r>
              <a:rPr lang="en-US"/>
              <a:t>Benefits: &gt; 480'000</a:t>
            </a:r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CF40E2B4-A692-0C7C-4C44-B4DFF2819C19}"/>
              </a:ext>
            </a:extLst>
          </p:cNvPr>
          <p:cNvSpPr/>
          <p:nvPr/>
        </p:nvSpPr>
        <p:spPr>
          <a:xfrm rot="16200000">
            <a:off x="7595438" y="3618614"/>
            <a:ext cx="288355" cy="218144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4E19703-1D8F-F489-A174-B02C6B50D593}"/>
              </a:ext>
            </a:extLst>
          </p:cNvPr>
          <p:cNvSpPr txBox="1"/>
          <p:nvPr/>
        </p:nvSpPr>
        <p:spPr>
          <a:xfrm>
            <a:off x="6510963" y="5114598"/>
            <a:ext cx="232460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18 months</a:t>
            </a:r>
          </a:p>
          <a:p>
            <a:pPr algn="ctr"/>
            <a:r>
              <a:rPr lang="en-US"/>
              <a:t>Benefits: &gt; 1'920'000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2C78C09-AC04-7E6F-AAFF-E4EBA5B02664}"/>
              </a:ext>
            </a:extLst>
          </p:cNvPr>
          <p:cNvCxnSpPr>
            <a:cxnSpLocks/>
          </p:cNvCxnSpPr>
          <p:nvPr/>
        </p:nvCxnSpPr>
        <p:spPr>
          <a:xfrm>
            <a:off x="10978749" y="2337684"/>
            <a:ext cx="9282" cy="1549948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FADBACC-4D75-EDB5-F401-61BF46D9D911}"/>
              </a:ext>
            </a:extLst>
          </p:cNvPr>
          <p:cNvSpPr txBox="1"/>
          <p:nvPr/>
        </p:nvSpPr>
        <p:spPr>
          <a:xfrm>
            <a:off x="10222444" y="1814284"/>
            <a:ext cx="1460920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Intenational expansion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6281-BE3A-80B8-9D21-E7211D5F2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Team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38C7B-F0FB-0EEA-140F-680931067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Yannis </a:t>
            </a:r>
            <a:r>
              <a:rPr lang="en-US" b="1" err="1">
                <a:ea typeface="+mn-lt"/>
                <a:cs typeface="+mn-lt"/>
              </a:rPr>
              <a:t>Charalambidis</a:t>
            </a:r>
            <a:r>
              <a:rPr lang="en-US">
                <a:ea typeface="+mn-lt"/>
                <a:cs typeface="+mn-lt"/>
              </a:rPr>
              <a:t> – Product Development Lead</a:t>
            </a:r>
            <a:endParaRPr lang="en-US"/>
          </a:p>
          <a:p>
            <a:r>
              <a:rPr lang="en-US" b="1" err="1">
                <a:ea typeface="+mn-lt"/>
                <a:cs typeface="+mn-lt"/>
              </a:rPr>
              <a:t>Sélien</a:t>
            </a:r>
            <a:r>
              <a:rPr lang="en-US" b="1">
                <a:ea typeface="+mn-lt"/>
                <a:cs typeface="+mn-lt"/>
              </a:rPr>
              <a:t> Wicki</a:t>
            </a:r>
            <a:r>
              <a:rPr lang="en-US">
                <a:ea typeface="+mn-lt"/>
                <a:cs typeface="+mn-lt"/>
              </a:rPr>
              <a:t> – </a:t>
            </a:r>
            <a:r>
              <a:rPr lang="en-US" err="1">
                <a:ea typeface="+mn-lt"/>
                <a:cs typeface="+mn-lt"/>
              </a:rPr>
              <a:t>Developement</a:t>
            </a:r>
            <a:r>
              <a:rPr lang="en-US">
                <a:ea typeface="+mn-lt"/>
                <a:cs typeface="+mn-lt"/>
              </a:rPr>
              <a:t> &amp; Partnerships</a:t>
            </a:r>
          </a:p>
          <a:p>
            <a:r>
              <a:rPr lang="en-US" b="1">
                <a:ea typeface="+mn-lt"/>
                <a:cs typeface="+mn-lt"/>
              </a:rPr>
              <a:t>Coralie Beuchat</a:t>
            </a:r>
            <a:r>
              <a:rPr lang="en-US">
                <a:ea typeface="+mn-lt"/>
                <a:cs typeface="+mn-lt"/>
              </a:rPr>
              <a:t> – Development &amp; User Experience</a:t>
            </a:r>
          </a:p>
          <a:p>
            <a:endParaRPr lang="en-US" b="1">
              <a:ea typeface="+mn-lt"/>
              <a:cs typeface="+mn-lt"/>
            </a:endParaRPr>
          </a:p>
          <a:p>
            <a:endParaRPr lang="en-US" b="1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Business and Management expert</a:t>
            </a: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Marketing expert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7276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6EADE-044E-C3E1-033C-DB45351E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 for your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9336B-47C6-F081-8F9A-43B6E7912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And welcome to </a:t>
            </a:r>
            <a:r>
              <a:rPr lang="en-US" err="1"/>
              <a:t>SleepWell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3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83AC9-312E-87BA-A78C-A1E609D3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281" y="910547"/>
            <a:ext cx="5479719" cy="1029126"/>
          </a:xfrm>
        </p:spPr>
        <p:txBody>
          <a:bodyPr anchor="b">
            <a:normAutofit/>
          </a:bodyPr>
          <a:lstStyle/>
          <a:p>
            <a:r>
              <a:rPr lang="en-US" sz="4000"/>
              <a:t>Lack of sleep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52F8D-4A6A-C2BF-9474-830E56BBE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281" y="2916796"/>
            <a:ext cx="6243981" cy="2275980"/>
          </a:xfrm>
        </p:spPr>
        <p:txBody>
          <a:bodyPr anchor="t">
            <a:noAutofit/>
          </a:bodyPr>
          <a:lstStyle/>
          <a:p>
            <a:r>
              <a:rPr lang="en-US" sz="1800"/>
              <a:t>Permanent loss of brain cells and decreased brain activity</a:t>
            </a:r>
          </a:p>
          <a:p>
            <a:r>
              <a:rPr lang="en-US" sz="1800"/>
              <a:t>Decline cognitive performances</a:t>
            </a:r>
          </a:p>
          <a:p>
            <a:r>
              <a:rPr lang="en-US" sz="1800"/>
              <a:t>Increases the risk of disease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white brain with a white background&#10;&#10;AI-generated content may be incorrect.">
            <a:extLst>
              <a:ext uri="{FF2B5EF4-FFF2-40B4-BE49-F238E27FC236}">
                <a16:creationId xmlns:a16="http://schemas.microsoft.com/office/drawing/2014/main" id="{585DFBBB-0994-8CD9-2B3E-5D6E589C20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05" r="29931"/>
          <a:stretch/>
        </p:blipFill>
        <p:spPr>
          <a:xfrm>
            <a:off x="7361996" y="661"/>
            <a:ext cx="49211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0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8D73-BDF5-CC24-18DF-09EA7423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2DDE1-AB4D-7D6B-5234-F1DB03A0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959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https://pmc.ncbi.nlm.nih.gov/articles/PMC5627640/</a:t>
            </a:r>
            <a:endParaRPr lang="en-US">
              <a:ea typeface="+mn-lt"/>
              <a:cs typeface="+mn-lt"/>
            </a:endParaRPr>
          </a:p>
          <a:p>
            <a:r>
              <a:rPr lang="en-US">
                <a:hlinkClick r:id="rId3"/>
              </a:rPr>
              <a:t>https://en.wikipedia.org/wiki/Sleep_deprivation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4"/>
              </a:rPr>
              <a:t>https://straitsresearch.com/report/sleep-tech-market</a:t>
            </a:r>
            <a:endParaRPr lang="en-US"/>
          </a:p>
          <a:p>
            <a:r>
              <a:rPr lang="en-US">
                <a:ea typeface="+mn-lt"/>
                <a:cs typeface="+mn-lt"/>
                <a:hlinkClick r:id="rId5"/>
              </a:rPr>
              <a:t>https://www.touteleurope.eu/economie-et-social/les-entreprises-dans-l-union-europeenne/</a:t>
            </a:r>
            <a:r>
              <a:rPr lang="en-US">
                <a:ea typeface="+mn-lt"/>
                <a:cs typeface="+mn-lt"/>
              </a:rPr>
              <a:t> (TAM)</a:t>
            </a:r>
            <a:endParaRPr lang="en-US"/>
          </a:p>
          <a:p>
            <a:r>
              <a:rPr lang="en-US">
                <a:ea typeface="+mn-lt"/>
                <a:cs typeface="+mn-lt"/>
                <a:hlinkClick r:id="rId6"/>
              </a:rPr>
              <a:t>https://www.kmu.admin.ch/kmu/fr/home/savoir-pratique/politique-pme-faits-et-chiffres/chiffres-sur-les-pme/entreprises-et-emplois.html</a:t>
            </a:r>
            <a:r>
              <a:rPr lang="en-US">
                <a:ea typeface="+mn-lt"/>
                <a:cs typeface="+mn-lt"/>
              </a:rPr>
              <a:t> (TAM </a:t>
            </a:r>
            <a:r>
              <a:rPr lang="en-US" err="1">
                <a:ea typeface="+mn-lt"/>
                <a:cs typeface="+mn-lt"/>
              </a:rPr>
              <a:t>suisse</a:t>
            </a:r>
            <a:r>
              <a:rPr lang="en-US">
                <a:ea typeface="+mn-lt"/>
                <a:cs typeface="+mn-lt"/>
              </a:rPr>
              <a:t>) 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7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FFBEE45-F140-49D5-85EA-C78C2434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35691-7060-CD27-05C4-40B26CE36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284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Lack of sleep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47FE-BF23-6053-49ED-88E91EDBB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782" y="2193569"/>
            <a:ext cx="7642002" cy="37375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sz="2000"/>
              <a:t>Affects </a:t>
            </a:r>
            <a:r>
              <a:rPr lang="en-US" sz="2800" b="1">
                <a:highlight>
                  <a:srgbClr val="FFFF00"/>
                </a:highlight>
              </a:rPr>
              <a:t>35</a:t>
            </a:r>
            <a:r>
              <a:rPr lang="en-US" sz="2800">
                <a:highlight>
                  <a:srgbClr val="FFFF00"/>
                </a:highlight>
              </a:rPr>
              <a:t>-</a:t>
            </a:r>
            <a:r>
              <a:rPr lang="en-US" sz="2800" b="1">
                <a:highlight>
                  <a:srgbClr val="FFFF00"/>
                </a:highlight>
              </a:rPr>
              <a:t>40%</a:t>
            </a:r>
            <a:r>
              <a:rPr lang="en-US" sz="2000">
                <a:highlight>
                  <a:srgbClr val="FFFF00"/>
                </a:highlight>
              </a:rPr>
              <a:t> </a:t>
            </a:r>
            <a:r>
              <a:rPr lang="en-US" sz="2000"/>
              <a:t>of the adult population [1]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Costs businesses </a:t>
            </a:r>
            <a:r>
              <a:rPr lang="en-US" sz="2800" b="1">
                <a:highlight>
                  <a:srgbClr val="FFFF00"/>
                </a:highlight>
              </a:rPr>
              <a:t>150 </a:t>
            </a:r>
            <a:r>
              <a:rPr lang="en-US" sz="2800">
                <a:highlight>
                  <a:srgbClr val="FFFF00"/>
                </a:highlight>
              </a:rPr>
              <a:t>Billions / year </a:t>
            </a:r>
            <a:r>
              <a:rPr lang="en-US" sz="2000"/>
              <a:t>due to absenteeism, workplace accidents, and other lost productivity (US only) [2]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Research show </a:t>
            </a:r>
            <a:r>
              <a:rPr lang="en-US" sz="2800" b="1">
                <a:highlight>
                  <a:srgbClr val="FFFF00"/>
                </a:highlight>
              </a:rPr>
              <a:t>13%</a:t>
            </a:r>
            <a:r>
              <a:rPr lang="en-US" sz="2800">
                <a:highlight>
                  <a:srgbClr val="FFFF00"/>
                </a:highlight>
              </a:rPr>
              <a:t> of workplace injuries </a:t>
            </a:r>
            <a:r>
              <a:rPr lang="en-US" sz="2000"/>
              <a:t>can be attributed to the fatigue [3]</a:t>
            </a:r>
          </a:p>
          <a:p>
            <a:endParaRPr lang="en-US" sz="2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71A362-0B2F-1E69-4804-D6A4EDD459E7}"/>
              </a:ext>
            </a:extLst>
          </p:cNvPr>
          <p:cNvSpPr txBox="1"/>
          <p:nvPr/>
        </p:nvSpPr>
        <p:spPr>
          <a:xfrm>
            <a:off x="6870944" y="5734047"/>
            <a:ext cx="5164645" cy="1023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[1] </a:t>
            </a:r>
            <a:r>
              <a:rPr lang="en-US" sz="1000" b="0" i="0">
                <a:effectLst/>
              </a:rPr>
              <a:t>Hossain JL, Shapiro CM. The prevalence, cost implications, and management of sleep disorders: An overview. Sleep and Breathing. 2002;6(2):85–102</a:t>
            </a:r>
            <a:endParaRPr lang="en-US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[2] </a:t>
            </a:r>
            <a:r>
              <a:rPr lang="en-US" sz="1000" b="0" i="0">
                <a:effectLst/>
              </a:rPr>
              <a:t>Sleep Disorders Create Growing Opportunities for Hospitals. Health Care Strategy Management. 2001;19(2):16–17.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https://www.nsc.org/workplace/safety-topics/fatigue/fatigue-reports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6" name="Picture 5" descr="A yellow highlighter pen&#10;&#10;AI-generated content may be incorrect.">
            <a:extLst>
              <a:ext uri="{FF2B5EF4-FFF2-40B4-BE49-F238E27FC236}">
                <a16:creationId xmlns:a16="http://schemas.microsoft.com/office/drawing/2014/main" id="{8C4C8D44-83A8-BCAD-CD62-9DACE8033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031" y="247123"/>
            <a:ext cx="5998601" cy="599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44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D27A-05D7-B92B-27DB-DBBDD767A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655" y="1198591"/>
            <a:ext cx="5275756" cy="1108191"/>
          </a:xfrm>
        </p:spPr>
        <p:txBody>
          <a:bodyPr anchor="b">
            <a:normAutofit/>
          </a:bodyPr>
          <a:lstStyle/>
          <a:p>
            <a:r>
              <a:rPr lang="en-US" sz="3200"/>
              <a:t>SleepWell</a:t>
            </a:r>
            <a:endParaRPr lang="fr-CH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CA276-FBBA-B708-1D99-B71A972D6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655" y="2533476"/>
            <a:ext cx="5839690" cy="3447832"/>
          </a:xfrm>
        </p:spPr>
        <p:txBody>
          <a:bodyPr anchor="t">
            <a:normAutofit/>
          </a:bodyPr>
          <a:lstStyle/>
          <a:p>
            <a:r>
              <a:rPr lang="en-US" sz="2000" noProof="0"/>
              <a:t>Gamified Platform</a:t>
            </a:r>
          </a:p>
          <a:p>
            <a:pPr lvl="1"/>
            <a:r>
              <a:rPr lang="en-US" sz="2000" noProof="0"/>
              <a:t>Sleep </a:t>
            </a:r>
            <a:r>
              <a:rPr lang="en-US" sz="2000" err="1"/>
              <a:t>Rountine</a:t>
            </a:r>
            <a:r>
              <a:rPr lang="en-US" sz="2000"/>
              <a:t> Tracking</a:t>
            </a:r>
            <a:endParaRPr lang="en-US" sz="2000" noProof="0"/>
          </a:p>
          <a:p>
            <a:pPr lvl="1"/>
            <a:r>
              <a:rPr lang="en-US" sz="2000" noProof="0"/>
              <a:t>Challenges </a:t>
            </a:r>
          </a:p>
          <a:p>
            <a:pPr lvl="1"/>
            <a:r>
              <a:rPr lang="en-US" sz="2000"/>
              <a:t>Protect employee anonymity</a:t>
            </a:r>
            <a:endParaRPr lang="en-US" sz="2000" noProof="0"/>
          </a:p>
          <a:p>
            <a:pPr lvl="1"/>
            <a:r>
              <a:rPr lang="en-US" sz="2000"/>
              <a:t>Rewards – discount, gift voucher and more.</a:t>
            </a:r>
            <a:endParaRPr lang="en-US" sz="2000" noProof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 descr="A light bulb with a bright glow&#10;&#10;AI-generated content may be incorrect.">
            <a:extLst>
              <a:ext uri="{FF2B5EF4-FFF2-40B4-BE49-F238E27FC236}">
                <a16:creationId xmlns:a16="http://schemas.microsoft.com/office/drawing/2014/main" id="{5B54281B-94A5-EF48-2B83-9B8497C09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6" r="14436"/>
          <a:stretch/>
        </p:blipFill>
        <p:spPr>
          <a:xfrm>
            <a:off x="7270812" y="10"/>
            <a:ext cx="492118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56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8912-BA41-EF78-A13B-94CA51067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: 100 people company</a:t>
            </a:r>
          </a:p>
        </p:txBody>
      </p:sp>
      <p:pic>
        <p:nvPicPr>
          <p:cNvPr id="42" name="Content Placeholder 4" descr="Group with solid fill">
            <a:extLst>
              <a:ext uri="{FF2B5EF4-FFF2-40B4-BE49-F238E27FC236}">
                <a16:creationId xmlns:a16="http://schemas.microsoft.com/office/drawing/2014/main" id="{2AE60C03-02FA-6E2D-E75F-3EDBE80D6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6002" y="3279784"/>
            <a:ext cx="1409697" cy="1409697"/>
          </a:xfrm>
          <a:prstGeom prst="rect">
            <a:avLst/>
          </a:prstGeom>
        </p:spPr>
      </p:pic>
      <p:pic>
        <p:nvPicPr>
          <p:cNvPr id="43" name="Content Placeholder 4" descr="Group with solid fill">
            <a:extLst>
              <a:ext uri="{FF2B5EF4-FFF2-40B4-BE49-F238E27FC236}">
                <a16:creationId xmlns:a16="http://schemas.microsoft.com/office/drawing/2014/main" id="{F4204234-424B-F839-9A80-C60DF4B13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2266" y="2298479"/>
            <a:ext cx="1409697" cy="1409697"/>
          </a:xfrm>
          <a:prstGeom prst="rect">
            <a:avLst/>
          </a:prstGeom>
        </p:spPr>
      </p:pic>
      <p:pic>
        <p:nvPicPr>
          <p:cNvPr id="44" name="Content Placeholder 4" descr="Group with solid fill">
            <a:extLst>
              <a:ext uri="{FF2B5EF4-FFF2-40B4-BE49-F238E27FC236}">
                <a16:creationId xmlns:a16="http://schemas.microsoft.com/office/drawing/2014/main" id="{9189F3D0-6918-30EA-E8AF-AD2087ED7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5263" y="3286817"/>
            <a:ext cx="1409697" cy="1409697"/>
          </a:xfrm>
          <a:prstGeom prst="rect">
            <a:avLst/>
          </a:prstGeom>
        </p:spPr>
      </p:pic>
      <p:pic>
        <p:nvPicPr>
          <p:cNvPr id="45" name="Content Placeholder 4" descr="Group with solid fill">
            <a:extLst>
              <a:ext uri="{FF2B5EF4-FFF2-40B4-BE49-F238E27FC236}">
                <a16:creationId xmlns:a16="http://schemas.microsoft.com/office/drawing/2014/main" id="{88F02AF3-CCCA-4AE4-EC9D-7C69E15ED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5359" y="4300319"/>
            <a:ext cx="1409697" cy="1409697"/>
          </a:xfrm>
          <a:prstGeom prst="rect">
            <a:avLst/>
          </a:prstGeom>
        </p:spPr>
      </p:pic>
      <p:pic>
        <p:nvPicPr>
          <p:cNvPr id="46" name="Content Placeholder 4" descr="Group with solid fill">
            <a:extLst>
              <a:ext uri="{FF2B5EF4-FFF2-40B4-BE49-F238E27FC236}">
                <a16:creationId xmlns:a16="http://schemas.microsoft.com/office/drawing/2014/main" id="{2ECC6CB1-E30F-DEA3-FC12-063F9B8D9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5715" y="4307817"/>
            <a:ext cx="1409697" cy="1409697"/>
          </a:xfrm>
          <a:prstGeom prst="rect">
            <a:avLst/>
          </a:prstGeom>
        </p:spPr>
      </p:pic>
      <p:pic>
        <p:nvPicPr>
          <p:cNvPr id="47" name="Content Placeholder 4" descr="Group with solid fill">
            <a:extLst>
              <a:ext uri="{FF2B5EF4-FFF2-40B4-BE49-F238E27FC236}">
                <a16:creationId xmlns:a16="http://schemas.microsoft.com/office/drawing/2014/main" id="{71F62433-B5C2-0A9F-4A64-BC8F72FA1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94624" y="4307354"/>
            <a:ext cx="1409697" cy="1409697"/>
          </a:xfrm>
          <a:prstGeom prst="rect">
            <a:avLst/>
          </a:prstGeom>
        </p:spPr>
      </p:pic>
      <p:pic>
        <p:nvPicPr>
          <p:cNvPr id="48" name="Content Placeholder 4" descr="Group with solid fill">
            <a:extLst>
              <a:ext uri="{FF2B5EF4-FFF2-40B4-BE49-F238E27FC236}">
                <a16:creationId xmlns:a16="http://schemas.microsoft.com/office/drawing/2014/main" id="{E2446A0A-0A2A-1C8A-7ABE-1D23039E4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4532" y="3286818"/>
            <a:ext cx="1409697" cy="1409697"/>
          </a:xfrm>
          <a:prstGeom prst="rect">
            <a:avLst/>
          </a:prstGeom>
        </p:spPr>
      </p:pic>
      <p:pic>
        <p:nvPicPr>
          <p:cNvPr id="49" name="Content Placeholder 4" descr="Group with solid fill">
            <a:extLst>
              <a:ext uri="{FF2B5EF4-FFF2-40B4-BE49-F238E27FC236}">
                <a16:creationId xmlns:a16="http://schemas.microsoft.com/office/drawing/2014/main" id="{BE32026E-4093-4405-89D5-46268FA74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9687" y="4306892"/>
            <a:ext cx="1409697" cy="1409697"/>
          </a:xfrm>
          <a:prstGeom prst="rect">
            <a:avLst/>
          </a:prstGeom>
        </p:spPr>
      </p:pic>
      <p:pic>
        <p:nvPicPr>
          <p:cNvPr id="50" name="Content Placeholder 4" descr="Group with solid fill">
            <a:extLst>
              <a:ext uri="{FF2B5EF4-FFF2-40B4-BE49-F238E27FC236}">
                <a16:creationId xmlns:a16="http://schemas.microsoft.com/office/drawing/2014/main" id="{73C9C116-2F75-C7C1-8DF7-916C1531A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3149" y="4306891"/>
            <a:ext cx="1409697" cy="1409697"/>
          </a:xfrm>
          <a:prstGeom prst="rect">
            <a:avLst/>
          </a:prstGeom>
        </p:spPr>
      </p:pic>
      <p:pic>
        <p:nvPicPr>
          <p:cNvPr id="51" name="Content Placeholder 4" descr="Group with solid fill">
            <a:extLst>
              <a:ext uri="{FF2B5EF4-FFF2-40B4-BE49-F238E27FC236}">
                <a16:creationId xmlns:a16="http://schemas.microsoft.com/office/drawing/2014/main" id="{BD734423-4B4D-2890-531B-089C8A5D6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67404" y="3286819"/>
            <a:ext cx="1409697" cy="1409697"/>
          </a:xfrm>
          <a:prstGeom prst="rect">
            <a:avLst/>
          </a:prstGeom>
        </p:spPr>
      </p:pic>
      <p:pic>
        <p:nvPicPr>
          <p:cNvPr id="52" name="Content Placeholder 4" descr="Group with solid fill">
            <a:extLst>
              <a:ext uri="{FF2B5EF4-FFF2-40B4-BE49-F238E27FC236}">
                <a16:creationId xmlns:a16="http://schemas.microsoft.com/office/drawing/2014/main" id="{41B8A1BE-A331-72FD-7FC7-FEBF278B3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3145" y="3279785"/>
            <a:ext cx="1409697" cy="1409697"/>
          </a:xfrm>
          <a:prstGeom prst="rect">
            <a:avLst/>
          </a:prstGeom>
        </p:spPr>
      </p:pic>
      <p:pic>
        <p:nvPicPr>
          <p:cNvPr id="53" name="Content Placeholder 4" descr="Group with solid fill">
            <a:extLst>
              <a:ext uri="{FF2B5EF4-FFF2-40B4-BE49-F238E27FC236}">
                <a16:creationId xmlns:a16="http://schemas.microsoft.com/office/drawing/2014/main" id="{37867E0E-367E-2D3E-E5F8-19AC6CAD6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5711" y="3286820"/>
            <a:ext cx="1409697" cy="1409697"/>
          </a:xfrm>
          <a:prstGeom prst="rect">
            <a:avLst/>
          </a:prstGeom>
        </p:spPr>
      </p:pic>
      <p:pic>
        <p:nvPicPr>
          <p:cNvPr id="54" name="Content Placeholder 4" descr="Group with solid fill">
            <a:extLst>
              <a:ext uri="{FF2B5EF4-FFF2-40B4-BE49-F238E27FC236}">
                <a16:creationId xmlns:a16="http://schemas.microsoft.com/office/drawing/2014/main" id="{3F55B558-B8F9-E3C4-EA85-E09691F97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0573" y="3287948"/>
            <a:ext cx="1409697" cy="1409697"/>
          </a:xfrm>
          <a:prstGeom prst="rect">
            <a:avLst/>
          </a:prstGeom>
        </p:spPr>
      </p:pic>
      <p:pic>
        <p:nvPicPr>
          <p:cNvPr id="55" name="Content Placeholder 4" descr="Group with solid fill">
            <a:extLst>
              <a:ext uri="{FF2B5EF4-FFF2-40B4-BE49-F238E27FC236}">
                <a16:creationId xmlns:a16="http://schemas.microsoft.com/office/drawing/2014/main" id="{0782F8A9-A319-C7EF-1D73-7B20CDC5B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4241" y="2298479"/>
            <a:ext cx="1409697" cy="1409697"/>
          </a:xfrm>
          <a:prstGeom prst="rect">
            <a:avLst/>
          </a:prstGeom>
        </p:spPr>
      </p:pic>
      <p:pic>
        <p:nvPicPr>
          <p:cNvPr id="56" name="Content Placeholder 4" descr="Group with solid fill">
            <a:extLst>
              <a:ext uri="{FF2B5EF4-FFF2-40B4-BE49-F238E27FC236}">
                <a16:creationId xmlns:a16="http://schemas.microsoft.com/office/drawing/2014/main" id="{E8CB951D-D272-D7F1-9382-D712DC3D2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05204" y="2294631"/>
            <a:ext cx="1409697" cy="1409697"/>
          </a:xfrm>
          <a:prstGeom prst="rect">
            <a:avLst/>
          </a:prstGeom>
        </p:spPr>
      </p:pic>
      <p:pic>
        <p:nvPicPr>
          <p:cNvPr id="57" name="Content Placeholder 4" descr="Group with solid fill">
            <a:extLst>
              <a:ext uri="{FF2B5EF4-FFF2-40B4-BE49-F238E27FC236}">
                <a16:creationId xmlns:a16="http://schemas.microsoft.com/office/drawing/2014/main" id="{59FA20E1-50FF-EF21-A894-C6693F9FE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64979" y="2296218"/>
            <a:ext cx="1409697" cy="1409697"/>
          </a:xfrm>
          <a:prstGeom prst="rect">
            <a:avLst/>
          </a:prstGeom>
        </p:spPr>
      </p:pic>
      <p:pic>
        <p:nvPicPr>
          <p:cNvPr id="58" name="Content Placeholder 4" descr="Group with solid fill">
            <a:extLst>
              <a:ext uri="{FF2B5EF4-FFF2-40B4-BE49-F238E27FC236}">
                <a16:creationId xmlns:a16="http://schemas.microsoft.com/office/drawing/2014/main" id="{B6937B12-6258-4843-117F-F183F0D30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1157" y="2291906"/>
            <a:ext cx="1409697" cy="1409697"/>
          </a:xfrm>
          <a:prstGeom prst="rect">
            <a:avLst/>
          </a:prstGeom>
        </p:spPr>
      </p:pic>
      <p:pic>
        <p:nvPicPr>
          <p:cNvPr id="59" name="Content Placeholder 4" descr="Group with solid fill">
            <a:extLst>
              <a:ext uri="{FF2B5EF4-FFF2-40B4-BE49-F238E27FC236}">
                <a16:creationId xmlns:a16="http://schemas.microsoft.com/office/drawing/2014/main" id="{EC17FC70-ADE8-5DA4-F78F-092A7CC95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94615" y="2298480"/>
            <a:ext cx="1409697" cy="1409697"/>
          </a:xfrm>
          <a:prstGeom prst="rect">
            <a:avLst/>
          </a:prstGeom>
        </p:spPr>
      </p:pic>
      <p:pic>
        <p:nvPicPr>
          <p:cNvPr id="60" name="Content Placeholder 4" descr="Group with solid fill">
            <a:extLst>
              <a:ext uri="{FF2B5EF4-FFF2-40B4-BE49-F238E27FC236}">
                <a16:creationId xmlns:a16="http://schemas.microsoft.com/office/drawing/2014/main" id="{5D360258-967E-1E69-2528-508B82677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187" y="2298481"/>
            <a:ext cx="1409697" cy="1409697"/>
          </a:xfrm>
          <a:prstGeom prst="rect">
            <a:avLst/>
          </a:prstGeom>
        </p:spPr>
      </p:pic>
      <p:pic>
        <p:nvPicPr>
          <p:cNvPr id="62" name="Content Placeholder 4" descr="Group with solid fill">
            <a:extLst>
              <a:ext uri="{FF2B5EF4-FFF2-40B4-BE49-F238E27FC236}">
                <a16:creationId xmlns:a16="http://schemas.microsoft.com/office/drawing/2014/main" id="{B05DF9C9-C291-6311-43CA-62B162004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345" y="3293956"/>
            <a:ext cx="1409697" cy="1409697"/>
          </a:xfrm>
          <a:prstGeom prst="rect">
            <a:avLst/>
          </a:prstGeom>
        </p:spPr>
      </p:pic>
      <p:pic>
        <p:nvPicPr>
          <p:cNvPr id="63" name="Content Placeholder 4" descr="Group with solid fill">
            <a:extLst>
              <a:ext uri="{FF2B5EF4-FFF2-40B4-BE49-F238E27FC236}">
                <a16:creationId xmlns:a16="http://schemas.microsoft.com/office/drawing/2014/main" id="{A5706B3E-027B-AFFF-2F51-46A149D1D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9401" y="4289432"/>
            <a:ext cx="1409697" cy="1409697"/>
          </a:xfrm>
          <a:prstGeom prst="rect">
            <a:avLst/>
          </a:prstGeom>
        </p:spPr>
      </p:pic>
      <p:pic>
        <p:nvPicPr>
          <p:cNvPr id="64" name="Content Placeholder 4" descr="Group with solid fill">
            <a:extLst>
              <a:ext uri="{FF2B5EF4-FFF2-40B4-BE49-F238E27FC236}">
                <a16:creationId xmlns:a16="http://schemas.microsoft.com/office/drawing/2014/main" id="{7CC5D5B6-A656-E1E7-ACE9-111523D42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18659" y="4289432"/>
            <a:ext cx="1409697" cy="1409697"/>
          </a:xfrm>
          <a:prstGeom prst="rect">
            <a:avLst/>
          </a:prstGeom>
        </p:spPr>
      </p:pic>
      <p:pic>
        <p:nvPicPr>
          <p:cNvPr id="65" name="Content Placeholder 4" descr="Group with solid fill">
            <a:extLst>
              <a:ext uri="{FF2B5EF4-FFF2-40B4-BE49-F238E27FC236}">
                <a16:creationId xmlns:a16="http://schemas.microsoft.com/office/drawing/2014/main" id="{E58E8761-8F10-542A-4753-229B266E5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16089" y="4293284"/>
            <a:ext cx="1409697" cy="1409697"/>
          </a:xfrm>
          <a:prstGeom prst="rect">
            <a:avLst/>
          </a:prstGeom>
        </p:spPr>
      </p:pic>
      <p:pic>
        <p:nvPicPr>
          <p:cNvPr id="66" name="Content Placeholder 4" descr="Group with solid fill">
            <a:extLst>
              <a:ext uri="{FF2B5EF4-FFF2-40B4-BE49-F238E27FC236}">
                <a16:creationId xmlns:a16="http://schemas.microsoft.com/office/drawing/2014/main" id="{C94773F0-68AA-9E5C-25A4-0B00FBF8E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3885" y="2298479"/>
            <a:ext cx="1409697" cy="140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338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2A435-4573-FABD-D208-147CC6C05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C93-B885-5C56-8286-17985E3B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-webkit-standard"/>
              </a:rPr>
              <a:t>Sleep Deprivation: 33 % Affected</a:t>
            </a:r>
            <a:endParaRPr lang="en-US"/>
          </a:p>
        </p:txBody>
      </p:sp>
      <p:pic>
        <p:nvPicPr>
          <p:cNvPr id="36" name="Content Placeholder 4" descr="Group with solid fill">
            <a:extLst>
              <a:ext uri="{FF2B5EF4-FFF2-40B4-BE49-F238E27FC236}">
                <a16:creationId xmlns:a16="http://schemas.microsoft.com/office/drawing/2014/main" id="{82BA4BA4-EEFA-3FE0-CA4F-08F7E9716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2114" y="2298479"/>
            <a:ext cx="1409697" cy="1409697"/>
          </a:xfrm>
          <a:prstGeom prst="rect">
            <a:avLst/>
          </a:prstGeom>
        </p:spPr>
      </p:pic>
      <p:pic>
        <p:nvPicPr>
          <p:cNvPr id="42" name="Content Placeholder 4" descr="Group with solid fill">
            <a:extLst>
              <a:ext uri="{FF2B5EF4-FFF2-40B4-BE49-F238E27FC236}">
                <a16:creationId xmlns:a16="http://schemas.microsoft.com/office/drawing/2014/main" id="{B5D51D52-42C4-F227-C0D7-9E9DE9613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6002" y="3279784"/>
            <a:ext cx="1409697" cy="1409697"/>
          </a:xfrm>
          <a:prstGeom prst="rect">
            <a:avLst/>
          </a:prstGeom>
        </p:spPr>
      </p:pic>
      <p:pic>
        <p:nvPicPr>
          <p:cNvPr id="43" name="Content Placeholder 4" descr="Group with solid fill">
            <a:extLst>
              <a:ext uri="{FF2B5EF4-FFF2-40B4-BE49-F238E27FC236}">
                <a16:creationId xmlns:a16="http://schemas.microsoft.com/office/drawing/2014/main" id="{A89D9F8C-B236-A62A-7D4C-5F31362AC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2266" y="2298479"/>
            <a:ext cx="1409697" cy="1409697"/>
          </a:xfrm>
          <a:prstGeom prst="rect">
            <a:avLst/>
          </a:prstGeom>
        </p:spPr>
      </p:pic>
      <p:pic>
        <p:nvPicPr>
          <p:cNvPr id="44" name="Content Placeholder 4" descr="Group with solid fill">
            <a:extLst>
              <a:ext uri="{FF2B5EF4-FFF2-40B4-BE49-F238E27FC236}">
                <a16:creationId xmlns:a16="http://schemas.microsoft.com/office/drawing/2014/main" id="{4F122BF2-94E5-DBC9-581A-5816ED039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5263" y="3286817"/>
            <a:ext cx="1409697" cy="1409697"/>
          </a:xfrm>
          <a:prstGeom prst="rect">
            <a:avLst/>
          </a:prstGeom>
        </p:spPr>
      </p:pic>
      <p:pic>
        <p:nvPicPr>
          <p:cNvPr id="48" name="Content Placeholder 4" descr="Group with solid fill">
            <a:extLst>
              <a:ext uri="{FF2B5EF4-FFF2-40B4-BE49-F238E27FC236}">
                <a16:creationId xmlns:a16="http://schemas.microsoft.com/office/drawing/2014/main" id="{9FB03015-BDB2-D384-07A4-E53B41972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4532" y="3286818"/>
            <a:ext cx="1409697" cy="1409697"/>
          </a:xfrm>
          <a:prstGeom prst="rect">
            <a:avLst/>
          </a:prstGeom>
        </p:spPr>
      </p:pic>
      <p:pic>
        <p:nvPicPr>
          <p:cNvPr id="51" name="Content Placeholder 4" descr="Group with solid fill">
            <a:extLst>
              <a:ext uri="{FF2B5EF4-FFF2-40B4-BE49-F238E27FC236}">
                <a16:creationId xmlns:a16="http://schemas.microsoft.com/office/drawing/2014/main" id="{C0DC019A-7E36-5C0D-3BBE-A8F9BCEF3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67404" y="3286819"/>
            <a:ext cx="1409697" cy="1409697"/>
          </a:xfrm>
          <a:prstGeom prst="rect">
            <a:avLst/>
          </a:prstGeom>
        </p:spPr>
      </p:pic>
      <p:pic>
        <p:nvPicPr>
          <p:cNvPr id="52" name="Content Placeholder 4" descr="Group with solid fill">
            <a:extLst>
              <a:ext uri="{FF2B5EF4-FFF2-40B4-BE49-F238E27FC236}">
                <a16:creationId xmlns:a16="http://schemas.microsoft.com/office/drawing/2014/main" id="{C9C9DE1A-3950-5972-0B6A-C8AE5FC363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3145" y="3279785"/>
            <a:ext cx="1409697" cy="1409697"/>
          </a:xfrm>
          <a:prstGeom prst="rect">
            <a:avLst/>
          </a:prstGeom>
        </p:spPr>
      </p:pic>
      <p:pic>
        <p:nvPicPr>
          <p:cNvPr id="53" name="Content Placeholder 4" descr="Group with solid fill">
            <a:extLst>
              <a:ext uri="{FF2B5EF4-FFF2-40B4-BE49-F238E27FC236}">
                <a16:creationId xmlns:a16="http://schemas.microsoft.com/office/drawing/2014/main" id="{D72ED9B7-63F6-4AA4-CF69-1EDA8ADE3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5711" y="3286820"/>
            <a:ext cx="1409697" cy="1409697"/>
          </a:xfrm>
          <a:prstGeom prst="rect">
            <a:avLst/>
          </a:prstGeom>
        </p:spPr>
      </p:pic>
      <p:pic>
        <p:nvPicPr>
          <p:cNvPr id="54" name="Content Placeholder 4" descr="Group with solid fill">
            <a:extLst>
              <a:ext uri="{FF2B5EF4-FFF2-40B4-BE49-F238E27FC236}">
                <a16:creationId xmlns:a16="http://schemas.microsoft.com/office/drawing/2014/main" id="{F0745FCD-82CE-28C8-F610-009D7D4AB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70573" y="3287948"/>
            <a:ext cx="1409697" cy="1409697"/>
          </a:xfrm>
          <a:prstGeom prst="rect">
            <a:avLst/>
          </a:prstGeom>
        </p:spPr>
      </p:pic>
      <p:pic>
        <p:nvPicPr>
          <p:cNvPr id="55" name="Content Placeholder 4" descr="Group with solid fill">
            <a:extLst>
              <a:ext uri="{FF2B5EF4-FFF2-40B4-BE49-F238E27FC236}">
                <a16:creationId xmlns:a16="http://schemas.microsoft.com/office/drawing/2014/main" id="{2F77C2B9-46F8-C9D1-A52F-4DDF3A9D9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4241" y="2298479"/>
            <a:ext cx="1409697" cy="1409697"/>
          </a:xfrm>
          <a:prstGeom prst="rect">
            <a:avLst/>
          </a:prstGeom>
        </p:spPr>
      </p:pic>
      <p:pic>
        <p:nvPicPr>
          <p:cNvPr id="56" name="Content Placeholder 4" descr="Group with solid fill">
            <a:extLst>
              <a:ext uri="{FF2B5EF4-FFF2-40B4-BE49-F238E27FC236}">
                <a16:creationId xmlns:a16="http://schemas.microsoft.com/office/drawing/2014/main" id="{3DCE3510-8D5D-2706-07FF-0E2589863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05204" y="2294631"/>
            <a:ext cx="1409697" cy="1409697"/>
          </a:xfrm>
          <a:prstGeom prst="rect">
            <a:avLst/>
          </a:prstGeom>
        </p:spPr>
      </p:pic>
      <p:pic>
        <p:nvPicPr>
          <p:cNvPr id="57" name="Content Placeholder 4" descr="Group with solid fill">
            <a:extLst>
              <a:ext uri="{FF2B5EF4-FFF2-40B4-BE49-F238E27FC236}">
                <a16:creationId xmlns:a16="http://schemas.microsoft.com/office/drawing/2014/main" id="{4A427026-2431-96E4-A447-5949DB866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64979" y="2296218"/>
            <a:ext cx="1409697" cy="1409697"/>
          </a:xfrm>
          <a:prstGeom prst="rect">
            <a:avLst/>
          </a:prstGeom>
        </p:spPr>
      </p:pic>
      <p:pic>
        <p:nvPicPr>
          <p:cNvPr id="58" name="Content Placeholder 4" descr="Group with solid fill">
            <a:extLst>
              <a:ext uri="{FF2B5EF4-FFF2-40B4-BE49-F238E27FC236}">
                <a16:creationId xmlns:a16="http://schemas.microsoft.com/office/drawing/2014/main" id="{199504CC-99EC-C8CA-20C8-F53C06696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81157" y="2291906"/>
            <a:ext cx="1409697" cy="1409697"/>
          </a:xfrm>
          <a:prstGeom prst="rect">
            <a:avLst/>
          </a:prstGeom>
        </p:spPr>
      </p:pic>
      <p:pic>
        <p:nvPicPr>
          <p:cNvPr id="59" name="Content Placeholder 4" descr="Group with solid fill">
            <a:extLst>
              <a:ext uri="{FF2B5EF4-FFF2-40B4-BE49-F238E27FC236}">
                <a16:creationId xmlns:a16="http://schemas.microsoft.com/office/drawing/2014/main" id="{C061DA26-75B5-1004-9971-FB709EBD0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94615" y="2298480"/>
            <a:ext cx="1409697" cy="1409697"/>
          </a:xfrm>
          <a:prstGeom prst="rect">
            <a:avLst/>
          </a:prstGeom>
        </p:spPr>
      </p:pic>
      <p:pic>
        <p:nvPicPr>
          <p:cNvPr id="60" name="Content Placeholder 4" descr="Group with solid fill">
            <a:extLst>
              <a:ext uri="{FF2B5EF4-FFF2-40B4-BE49-F238E27FC236}">
                <a16:creationId xmlns:a16="http://schemas.microsoft.com/office/drawing/2014/main" id="{2614FB89-CEA1-C92A-6F6C-E4E9ADEBE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187" y="2298481"/>
            <a:ext cx="1409697" cy="1409697"/>
          </a:xfrm>
          <a:prstGeom prst="rect">
            <a:avLst/>
          </a:prstGeom>
        </p:spPr>
      </p:pic>
      <p:pic>
        <p:nvPicPr>
          <p:cNvPr id="62" name="Content Placeholder 4" descr="Group with solid fill">
            <a:extLst>
              <a:ext uri="{FF2B5EF4-FFF2-40B4-BE49-F238E27FC236}">
                <a16:creationId xmlns:a16="http://schemas.microsoft.com/office/drawing/2014/main" id="{73778C16-C301-F5B8-E4CF-D1BCF5FB98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0345" y="3293956"/>
            <a:ext cx="1409697" cy="140969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1F59A40-C62A-87A2-2D02-502B53DCC60A}"/>
              </a:ext>
            </a:extLst>
          </p:cNvPr>
          <p:cNvGrpSpPr/>
          <p:nvPr/>
        </p:nvGrpSpPr>
        <p:grpSpPr>
          <a:xfrm>
            <a:off x="1129401" y="4289432"/>
            <a:ext cx="9739983" cy="1428082"/>
            <a:chOff x="1129401" y="4289432"/>
            <a:chExt cx="9739983" cy="1428082"/>
          </a:xfrm>
        </p:grpSpPr>
        <p:pic>
          <p:nvPicPr>
            <p:cNvPr id="45" name="Content Placeholder 4" descr="Group with solid fill">
              <a:extLst>
                <a:ext uri="{FF2B5EF4-FFF2-40B4-BE49-F238E27FC236}">
                  <a16:creationId xmlns:a16="http://schemas.microsoft.com/office/drawing/2014/main" id="{89C3746D-2B3F-DBBC-C7B0-7365E1E7C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05359" y="4300319"/>
              <a:ext cx="1409697" cy="1409697"/>
            </a:xfrm>
            <a:prstGeom prst="rect">
              <a:avLst/>
            </a:prstGeom>
          </p:spPr>
        </p:pic>
        <p:pic>
          <p:nvPicPr>
            <p:cNvPr id="46" name="Content Placeholder 4" descr="Group with solid fill">
              <a:extLst>
                <a:ext uri="{FF2B5EF4-FFF2-40B4-BE49-F238E27FC236}">
                  <a16:creationId xmlns:a16="http://schemas.microsoft.com/office/drawing/2014/main" id="{C3F2BBB2-D8BE-D9B6-6F5F-7446BF7F7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075715" y="4307817"/>
              <a:ext cx="1409697" cy="1409697"/>
            </a:xfrm>
            <a:prstGeom prst="rect">
              <a:avLst/>
            </a:prstGeom>
          </p:spPr>
        </p:pic>
        <p:pic>
          <p:nvPicPr>
            <p:cNvPr id="47" name="Content Placeholder 4" descr="Group with solid fill">
              <a:extLst>
                <a:ext uri="{FF2B5EF4-FFF2-40B4-BE49-F238E27FC236}">
                  <a16:creationId xmlns:a16="http://schemas.microsoft.com/office/drawing/2014/main" id="{BE494971-5C97-6A16-655F-4666CDC98F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94624" y="4307354"/>
              <a:ext cx="1409697" cy="1409697"/>
            </a:xfrm>
            <a:prstGeom prst="rect">
              <a:avLst/>
            </a:prstGeom>
          </p:spPr>
        </p:pic>
        <p:pic>
          <p:nvPicPr>
            <p:cNvPr id="49" name="Content Placeholder 4" descr="Group with solid fill">
              <a:extLst>
                <a:ext uri="{FF2B5EF4-FFF2-40B4-BE49-F238E27FC236}">
                  <a16:creationId xmlns:a16="http://schemas.microsoft.com/office/drawing/2014/main" id="{D4D87027-BBE2-D2A3-0634-653B396FC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459687" y="4306892"/>
              <a:ext cx="1409697" cy="1409697"/>
            </a:xfrm>
            <a:prstGeom prst="rect">
              <a:avLst/>
            </a:prstGeom>
          </p:spPr>
        </p:pic>
        <p:pic>
          <p:nvPicPr>
            <p:cNvPr id="50" name="Content Placeholder 4" descr="Group with solid fill">
              <a:extLst>
                <a:ext uri="{FF2B5EF4-FFF2-40B4-BE49-F238E27FC236}">
                  <a16:creationId xmlns:a16="http://schemas.microsoft.com/office/drawing/2014/main" id="{C2A42E6E-49D1-3956-CFF3-30DC0CBBF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73149" y="4306891"/>
              <a:ext cx="1409697" cy="1409697"/>
            </a:xfrm>
            <a:prstGeom prst="rect">
              <a:avLst/>
            </a:prstGeom>
          </p:spPr>
        </p:pic>
        <p:pic>
          <p:nvPicPr>
            <p:cNvPr id="63" name="Content Placeholder 4" descr="Group with solid fill">
              <a:extLst>
                <a:ext uri="{FF2B5EF4-FFF2-40B4-BE49-F238E27FC236}">
                  <a16:creationId xmlns:a16="http://schemas.microsoft.com/office/drawing/2014/main" id="{A25B66C1-853B-A28D-2FCF-ED7242E12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9401" y="4289432"/>
              <a:ext cx="1409697" cy="1409697"/>
            </a:xfrm>
            <a:prstGeom prst="rect">
              <a:avLst/>
            </a:prstGeom>
          </p:spPr>
        </p:pic>
        <p:pic>
          <p:nvPicPr>
            <p:cNvPr id="64" name="Content Placeholder 4" descr="Group with solid fill">
              <a:extLst>
                <a:ext uri="{FF2B5EF4-FFF2-40B4-BE49-F238E27FC236}">
                  <a16:creationId xmlns:a16="http://schemas.microsoft.com/office/drawing/2014/main" id="{57DF153F-2388-A28A-CC97-C0189C7F2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318659" y="4289432"/>
              <a:ext cx="1409697" cy="1409697"/>
            </a:xfrm>
            <a:prstGeom prst="rect">
              <a:avLst/>
            </a:prstGeom>
          </p:spPr>
        </p:pic>
        <p:pic>
          <p:nvPicPr>
            <p:cNvPr id="65" name="Content Placeholder 4" descr="Group with solid fill">
              <a:extLst>
                <a:ext uri="{FF2B5EF4-FFF2-40B4-BE49-F238E27FC236}">
                  <a16:creationId xmlns:a16="http://schemas.microsoft.com/office/drawing/2014/main" id="{40174D5A-CB27-690E-1C95-5DDF92713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16089" y="4293284"/>
              <a:ext cx="1409697" cy="1409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574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99E79-931A-D701-356D-DF0AA73D8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AAF79-C8FD-7678-2DEE-3B1B2903B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-webkit-standard"/>
              </a:rPr>
              <a:t>Cost per User per Year : </a:t>
            </a:r>
            <a:r>
              <a:rPr lang="en-US">
                <a:solidFill>
                  <a:srgbClr val="000000"/>
                </a:solidFill>
                <a:latin typeface="-webkit-standard"/>
              </a:rPr>
              <a:t>$2280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3ECB88-429F-8CAB-61F3-1D878C6611F9}"/>
              </a:ext>
            </a:extLst>
          </p:cNvPr>
          <p:cNvSpPr txBox="1"/>
          <p:nvPr/>
        </p:nvSpPr>
        <p:spPr>
          <a:xfrm>
            <a:off x="974792" y="1963662"/>
            <a:ext cx="301544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</a:rPr>
              <a:t>Absenteeism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C10DBB-ED51-5419-9B9A-B044EF160B25}"/>
              </a:ext>
            </a:extLst>
          </p:cNvPr>
          <p:cNvSpPr txBox="1"/>
          <p:nvPr/>
        </p:nvSpPr>
        <p:spPr>
          <a:xfrm>
            <a:off x="2768791" y="2966465"/>
            <a:ext cx="3206911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chemeClr val="accent6">
                    <a:lumMod val="75000"/>
                  </a:schemeClr>
                </a:solidFill>
              </a:rPr>
              <a:t>Presenteeism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AFEE31-7131-0B77-B609-8E4131C2DE39}"/>
              </a:ext>
            </a:extLst>
          </p:cNvPr>
          <p:cNvSpPr txBox="1"/>
          <p:nvPr/>
        </p:nvSpPr>
        <p:spPr>
          <a:xfrm>
            <a:off x="6274335" y="2424169"/>
            <a:ext cx="3468279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chemeClr val="accent1">
                    <a:lumMod val="75000"/>
                  </a:schemeClr>
                </a:solidFill>
                <a:latin typeface="-webkit-standard"/>
              </a:rPr>
              <a:t>Increased accident</a:t>
            </a:r>
            <a:r>
              <a:rPr lang="en-US" sz="2400" b="1" i="0" u="none" strike="noStrike">
                <a:solidFill>
                  <a:schemeClr val="accent1">
                    <a:lumMod val="75000"/>
                  </a:schemeClr>
                </a:solidFill>
                <a:effectLst/>
                <a:latin typeface="-webkit-standard"/>
              </a:rPr>
              <a:t> rate</a:t>
            </a:r>
            <a:endParaRPr lang="en-US" sz="2400"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373B75-AB8A-2004-2F18-48BEC2F2DFD1}"/>
              </a:ext>
            </a:extLst>
          </p:cNvPr>
          <p:cNvSpPr txBox="1"/>
          <p:nvPr/>
        </p:nvSpPr>
        <p:spPr>
          <a:xfrm>
            <a:off x="4737905" y="1837724"/>
            <a:ext cx="127332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1">
                <a:solidFill>
                  <a:schemeClr val="accent5">
                    <a:lumMod val="60000"/>
                    <a:lumOff val="40000"/>
                  </a:schemeClr>
                </a:solidFill>
                <a:latin typeface="-webkit-standard"/>
              </a:rPr>
              <a:t>Error</a:t>
            </a:r>
            <a:endParaRPr lang="en-US" sz="2400" b="1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0AB36B8-2960-C8BF-8B6C-6BD839AF40A9}"/>
              </a:ext>
            </a:extLst>
          </p:cNvPr>
          <p:cNvGrpSpPr/>
          <p:nvPr/>
        </p:nvGrpSpPr>
        <p:grpSpPr>
          <a:xfrm>
            <a:off x="1105710" y="4418365"/>
            <a:ext cx="9739983" cy="1428082"/>
            <a:chOff x="1129401" y="4289432"/>
            <a:chExt cx="9739983" cy="1428082"/>
          </a:xfrm>
        </p:grpSpPr>
        <p:pic>
          <p:nvPicPr>
            <p:cNvPr id="23" name="Content Placeholder 4" descr="Group with solid fill">
              <a:extLst>
                <a:ext uri="{FF2B5EF4-FFF2-40B4-BE49-F238E27FC236}">
                  <a16:creationId xmlns:a16="http://schemas.microsoft.com/office/drawing/2014/main" id="{E6B61370-12EE-DBA3-EA3E-22D0DFF82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05359" y="4300319"/>
              <a:ext cx="1409697" cy="1409697"/>
            </a:xfrm>
            <a:prstGeom prst="rect">
              <a:avLst/>
            </a:prstGeom>
          </p:spPr>
        </p:pic>
        <p:pic>
          <p:nvPicPr>
            <p:cNvPr id="24" name="Content Placeholder 4" descr="Group with solid fill">
              <a:extLst>
                <a:ext uri="{FF2B5EF4-FFF2-40B4-BE49-F238E27FC236}">
                  <a16:creationId xmlns:a16="http://schemas.microsoft.com/office/drawing/2014/main" id="{AE05F1D8-9206-01E4-8496-290CD4045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75715" y="4307817"/>
              <a:ext cx="1409697" cy="1409697"/>
            </a:xfrm>
            <a:prstGeom prst="rect">
              <a:avLst/>
            </a:prstGeom>
          </p:spPr>
        </p:pic>
        <p:pic>
          <p:nvPicPr>
            <p:cNvPr id="25" name="Content Placeholder 4" descr="Group with solid fill">
              <a:extLst>
                <a:ext uri="{FF2B5EF4-FFF2-40B4-BE49-F238E27FC236}">
                  <a16:creationId xmlns:a16="http://schemas.microsoft.com/office/drawing/2014/main" id="{11B1092D-EBF1-3AED-D79A-36CD77F73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94624" y="4307354"/>
              <a:ext cx="1409697" cy="1409697"/>
            </a:xfrm>
            <a:prstGeom prst="rect">
              <a:avLst/>
            </a:prstGeom>
          </p:spPr>
        </p:pic>
        <p:pic>
          <p:nvPicPr>
            <p:cNvPr id="26" name="Content Placeholder 4" descr="Group with solid fill">
              <a:extLst>
                <a:ext uri="{FF2B5EF4-FFF2-40B4-BE49-F238E27FC236}">
                  <a16:creationId xmlns:a16="http://schemas.microsoft.com/office/drawing/2014/main" id="{20D0A090-F43A-1C86-C218-DBDB7E79B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59687" y="4306892"/>
              <a:ext cx="1409697" cy="1409697"/>
            </a:xfrm>
            <a:prstGeom prst="rect">
              <a:avLst/>
            </a:prstGeom>
          </p:spPr>
        </p:pic>
        <p:pic>
          <p:nvPicPr>
            <p:cNvPr id="27" name="Content Placeholder 4" descr="Group with solid fill">
              <a:extLst>
                <a:ext uri="{FF2B5EF4-FFF2-40B4-BE49-F238E27FC236}">
                  <a16:creationId xmlns:a16="http://schemas.microsoft.com/office/drawing/2014/main" id="{3A865C43-0EB4-4698-84A5-FD9FB0408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73149" y="4306891"/>
              <a:ext cx="1409697" cy="1409697"/>
            </a:xfrm>
            <a:prstGeom prst="rect">
              <a:avLst/>
            </a:prstGeom>
          </p:spPr>
        </p:pic>
        <p:pic>
          <p:nvPicPr>
            <p:cNvPr id="28" name="Content Placeholder 4" descr="Group with solid fill">
              <a:extLst>
                <a:ext uri="{FF2B5EF4-FFF2-40B4-BE49-F238E27FC236}">
                  <a16:creationId xmlns:a16="http://schemas.microsoft.com/office/drawing/2014/main" id="{6BD73E09-903D-6E70-A233-99B0CCC23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401" y="4289432"/>
              <a:ext cx="1409697" cy="1409697"/>
            </a:xfrm>
            <a:prstGeom prst="rect">
              <a:avLst/>
            </a:prstGeom>
          </p:spPr>
        </p:pic>
        <p:pic>
          <p:nvPicPr>
            <p:cNvPr id="29" name="Content Placeholder 4" descr="Group with solid fill">
              <a:extLst>
                <a:ext uri="{FF2B5EF4-FFF2-40B4-BE49-F238E27FC236}">
                  <a16:creationId xmlns:a16="http://schemas.microsoft.com/office/drawing/2014/main" id="{830EE6A8-026F-D3EF-AC7C-4AE7ACBF4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18659" y="4289432"/>
              <a:ext cx="1409697" cy="1409697"/>
            </a:xfrm>
            <a:prstGeom prst="rect">
              <a:avLst/>
            </a:prstGeom>
          </p:spPr>
        </p:pic>
        <p:pic>
          <p:nvPicPr>
            <p:cNvPr id="30" name="Content Placeholder 4" descr="Group with solid fill">
              <a:extLst>
                <a:ext uri="{FF2B5EF4-FFF2-40B4-BE49-F238E27FC236}">
                  <a16:creationId xmlns:a16="http://schemas.microsoft.com/office/drawing/2014/main" id="{D6349B7E-6D0D-8595-30CC-37E33FE3F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16089" y="4293284"/>
              <a:ext cx="1409697" cy="140969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B98045D-B6E3-7D22-7631-76C41D01839C}"/>
              </a:ext>
            </a:extLst>
          </p:cNvPr>
          <p:cNvSpPr txBox="1"/>
          <p:nvPr/>
        </p:nvSpPr>
        <p:spPr>
          <a:xfrm>
            <a:off x="139909" y="6485744"/>
            <a:ext cx="112126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https://aasm.org/insomnia-costing-u-s-workforce-63-2-billion-a-year-in-lost-productivity-study-shows/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B79141-FEFE-D10A-D0A5-000EE2B4F8F9}"/>
              </a:ext>
            </a:extLst>
          </p:cNvPr>
          <p:cNvSpPr txBox="1">
            <a:spLocks/>
          </p:cNvSpPr>
          <p:nvPr/>
        </p:nvSpPr>
        <p:spPr>
          <a:xfrm>
            <a:off x="928058" y="3809664"/>
            <a:ext cx="10335883" cy="894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solidFill>
                  <a:srgbClr val="000000"/>
                </a:solidFill>
                <a:latin typeface="-webkit-standard"/>
              </a:rPr>
              <a:t>Example company:</a:t>
            </a:r>
            <a:r>
              <a:rPr lang="en-US">
                <a:solidFill>
                  <a:srgbClr val="000000"/>
                </a:solidFill>
                <a:latin typeface="-webkit-standard"/>
              </a:rPr>
              <a:t> </a:t>
            </a:r>
            <a:r>
              <a:rPr lang="en-US" b="1">
                <a:solidFill>
                  <a:srgbClr val="000000"/>
                </a:solidFill>
                <a:latin typeface="-webkit-standard"/>
              </a:rPr>
              <a:t>CHF 76’000 </a:t>
            </a:r>
            <a:r>
              <a:rPr lang="en-US" sz="2800">
                <a:solidFill>
                  <a:srgbClr val="000000"/>
                </a:solidFill>
                <a:latin typeface="-webkit-standard"/>
              </a:rPr>
              <a:t>lost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722212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C65F5-55E0-C163-52FF-7E039D8FF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AE019-7DE9-6A62-F7B0-C95E5041B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-webkit-standard"/>
              </a:rPr>
              <a:t>App Adoption &amp; Improvement : </a:t>
            </a:r>
            <a:r>
              <a:rPr lang="en-US">
                <a:solidFill>
                  <a:srgbClr val="000000"/>
                </a:solidFill>
                <a:latin typeface="-webkit-standard"/>
              </a:rPr>
              <a:t>10</a:t>
            </a:r>
            <a:r>
              <a:rPr lang="en-US" b="0" i="0" u="none" strike="noStrike">
                <a:solidFill>
                  <a:srgbClr val="000000"/>
                </a:solidFill>
                <a:effectLst/>
                <a:latin typeface="-webkit-standard"/>
              </a:rPr>
              <a:t>%</a:t>
            </a:r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678AB6F-74DA-38DB-6C97-569CA96EAFF4}"/>
              </a:ext>
            </a:extLst>
          </p:cNvPr>
          <p:cNvGrpSpPr/>
          <p:nvPr/>
        </p:nvGrpSpPr>
        <p:grpSpPr>
          <a:xfrm>
            <a:off x="1125314" y="4588398"/>
            <a:ext cx="9739983" cy="1428082"/>
            <a:chOff x="1129401" y="4289432"/>
            <a:chExt cx="9739983" cy="1428082"/>
          </a:xfrm>
        </p:grpSpPr>
        <p:pic>
          <p:nvPicPr>
            <p:cNvPr id="45" name="Content Placeholder 4" descr="Group with solid fill">
              <a:extLst>
                <a:ext uri="{FF2B5EF4-FFF2-40B4-BE49-F238E27FC236}">
                  <a16:creationId xmlns:a16="http://schemas.microsoft.com/office/drawing/2014/main" id="{3A57C86D-301D-AB04-9719-3D3C47346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05359" y="4300319"/>
              <a:ext cx="1409697" cy="1409697"/>
            </a:xfrm>
            <a:prstGeom prst="rect">
              <a:avLst/>
            </a:prstGeom>
          </p:spPr>
        </p:pic>
        <p:pic>
          <p:nvPicPr>
            <p:cNvPr id="46" name="Content Placeholder 4" descr="Group with solid fill">
              <a:extLst>
                <a:ext uri="{FF2B5EF4-FFF2-40B4-BE49-F238E27FC236}">
                  <a16:creationId xmlns:a16="http://schemas.microsoft.com/office/drawing/2014/main" id="{2D615838-9BE6-84B1-F6AB-5FCF1E907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075715" y="4307817"/>
              <a:ext cx="1409697" cy="1409697"/>
            </a:xfrm>
            <a:prstGeom prst="rect">
              <a:avLst/>
            </a:prstGeom>
          </p:spPr>
        </p:pic>
        <p:pic>
          <p:nvPicPr>
            <p:cNvPr id="47" name="Content Placeholder 4" descr="Group with solid fill">
              <a:extLst>
                <a:ext uri="{FF2B5EF4-FFF2-40B4-BE49-F238E27FC236}">
                  <a16:creationId xmlns:a16="http://schemas.microsoft.com/office/drawing/2014/main" id="{F23545EB-255B-60E6-797D-D756CB886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94624" y="4307354"/>
              <a:ext cx="1409697" cy="1409697"/>
            </a:xfrm>
            <a:prstGeom prst="rect">
              <a:avLst/>
            </a:prstGeom>
          </p:spPr>
        </p:pic>
        <p:pic>
          <p:nvPicPr>
            <p:cNvPr id="49" name="Content Placeholder 4" descr="Group with solid fill">
              <a:extLst>
                <a:ext uri="{FF2B5EF4-FFF2-40B4-BE49-F238E27FC236}">
                  <a16:creationId xmlns:a16="http://schemas.microsoft.com/office/drawing/2014/main" id="{1E317FEF-5E31-4448-051B-46E5ACE8B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459687" y="4306892"/>
              <a:ext cx="1409697" cy="1409697"/>
            </a:xfrm>
            <a:prstGeom prst="rect">
              <a:avLst/>
            </a:prstGeom>
          </p:spPr>
        </p:pic>
        <p:pic>
          <p:nvPicPr>
            <p:cNvPr id="50" name="Content Placeholder 4" descr="Group with solid fill">
              <a:extLst>
                <a:ext uri="{FF2B5EF4-FFF2-40B4-BE49-F238E27FC236}">
                  <a16:creationId xmlns:a16="http://schemas.microsoft.com/office/drawing/2014/main" id="{437281BB-656C-4E0D-9792-9872D827A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273149" y="4306891"/>
              <a:ext cx="1409697" cy="1409697"/>
            </a:xfrm>
            <a:prstGeom prst="rect">
              <a:avLst/>
            </a:prstGeom>
          </p:spPr>
        </p:pic>
        <p:pic>
          <p:nvPicPr>
            <p:cNvPr id="63" name="Content Placeholder 4" descr="Group with solid fill">
              <a:extLst>
                <a:ext uri="{FF2B5EF4-FFF2-40B4-BE49-F238E27FC236}">
                  <a16:creationId xmlns:a16="http://schemas.microsoft.com/office/drawing/2014/main" id="{76A34A22-D1F8-4792-1F03-9177FA44D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9401" y="4289432"/>
              <a:ext cx="1409697" cy="1409697"/>
            </a:xfrm>
            <a:prstGeom prst="rect">
              <a:avLst/>
            </a:prstGeom>
          </p:spPr>
        </p:pic>
        <p:pic>
          <p:nvPicPr>
            <p:cNvPr id="64" name="Content Placeholder 4" descr="Group with solid fill">
              <a:extLst>
                <a:ext uri="{FF2B5EF4-FFF2-40B4-BE49-F238E27FC236}">
                  <a16:creationId xmlns:a16="http://schemas.microsoft.com/office/drawing/2014/main" id="{DEF2EAD7-1B8E-6715-6568-53AD77E5FD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18659" y="4289432"/>
              <a:ext cx="1409697" cy="1409697"/>
            </a:xfrm>
            <a:prstGeom prst="rect">
              <a:avLst/>
            </a:prstGeom>
          </p:spPr>
        </p:pic>
        <p:pic>
          <p:nvPicPr>
            <p:cNvPr id="65" name="Content Placeholder 4" descr="Group with solid fill">
              <a:extLst>
                <a:ext uri="{FF2B5EF4-FFF2-40B4-BE49-F238E27FC236}">
                  <a16:creationId xmlns:a16="http://schemas.microsoft.com/office/drawing/2014/main" id="{4CA0298B-3F7B-F497-7A88-A3F559664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516089" y="4293284"/>
              <a:ext cx="1409697" cy="1409697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EB1B00-4E66-4C51-CDAB-D70CB8D97493}"/>
              </a:ext>
            </a:extLst>
          </p:cNvPr>
          <p:cNvSpPr txBox="1"/>
          <p:nvPr/>
        </p:nvSpPr>
        <p:spPr>
          <a:xfrm>
            <a:off x="2675161" y="3439886"/>
            <a:ext cx="6784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>
                <a:solidFill>
                  <a:srgbClr val="00B050"/>
                </a:solidFill>
              </a:rPr>
              <a:t>Total economy :	 </a:t>
            </a:r>
            <a:r>
              <a:rPr lang="en-US" sz="3600" b="1" u="sng">
                <a:solidFill>
                  <a:srgbClr val="00B050"/>
                </a:solidFill>
              </a:rPr>
              <a:t>17’400 </a:t>
            </a:r>
            <a:r>
              <a:rPr lang="en-US" sz="3600" u="sng">
                <a:solidFill>
                  <a:srgbClr val="00B050"/>
                </a:solidFill>
              </a:rPr>
              <a:t>CHF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072B09-EF23-C9B9-D420-A58F750F3381}"/>
              </a:ext>
            </a:extLst>
          </p:cNvPr>
          <p:cNvSpPr txBox="1"/>
          <p:nvPr/>
        </p:nvSpPr>
        <p:spPr>
          <a:xfrm>
            <a:off x="3227612" y="2427367"/>
            <a:ext cx="691871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err="1"/>
              <a:t>SleepWell</a:t>
            </a:r>
            <a:r>
              <a:rPr lang="en-US" sz="2000"/>
              <a:t> (100 licenses, 1yr)         </a:t>
            </a:r>
            <a:r>
              <a:rPr lang="en-US" sz="2000">
                <a:solidFill>
                  <a:srgbClr val="000000"/>
                </a:solidFill>
              </a:rPr>
              <a:t>                             </a:t>
            </a:r>
            <a:r>
              <a:rPr lang="en-US" sz="2000" b="1">
                <a:solidFill>
                  <a:srgbClr val="FF0000"/>
                </a:solidFill>
              </a:rPr>
              <a:t>-</a:t>
            </a:r>
            <a:r>
              <a:rPr lang="en-US" sz="2000">
                <a:solidFill>
                  <a:srgbClr val="FF0000"/>
                </a:solidFill>
              </a:rPr>
              <a:t> </a:t>
            </a:r>
            <a:r>
              <a:rPr lang="en-US" sz="2000" b="1">
                <a:solidFill>
                  <a:srgbClr val="FF0000"/>
                </a:solidFill>
              </a:rPr>
              <a:t>5400</a:t>
            </a:r>
            <a:r>
              <a:rPr lang="en-US" sz="2000">
                <a:solidFill>
                  <a:srgbClr val="FF0000"/>
                </a:solidFill>
              </a:rPr>
              <a:t> </a:t>
            </a:r>
            <a:r>
              <a:rPr lang="en-US" sz="2000"/>
              <a:t>CHF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DEF292-63D6-9BCA-F8E2-BB89366D8B52}"/>
              </a:ext>
            </a:extLst>
          </p:cNvPr>
          <p:cNvSpPr txBox="1"/>
          <p:nvPr/>
        </p:nvSpPr>
        <p:spPr>
          <a:xfrm>
            <a:off x="965059" y="2031945"/>
            <a:ext cx="1023466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>
                <a:solidFill>
                  <a:srgbClr val="000000"/>
                </a:solidFill>
                <a:latin typeface="-webkit-standard"/>
              </a:rPr>
              <a:t>Avoided loss of productivity with 10% user participation 	</a:t>
            </a:r>
            <a:r>
              <a:rPr lang="en-US" sz="2000" b="0" i="0" u="none" strike="noStrike">
                <a:solidFill>
                  <a:srgbClr val="000000"/>
                </a:solidFill>
                <a:effectLst/>
                <a:latin typeface="-webkit-standard"/>
              </a:rPr>
              <a:t>	</a:t>
            </a:r>
            <a:r>
              <a:rPr lang="en-US" sz="2000" b="1" i="0" u="none" strike="noStrike">
                <a:solidFill>
                  <a:srgbClr val="00B050"/>
                </a:solidFill>
                <a:effectLst/>
                <a:latin typeface="-webkit-standard"/>
              </a:rPr>
              <a:t>22’800</a:t>
            </a:r>
            <a:r>
              <a:rPr lang="en-US" sz="2000" b="0" i="0" u="none" strike="noStrike">
                <a:solidFill>
                  <a:srgbClr val="000000"/>
                </a:solidFill>
                <a:effectLst/>
                <a:latin typeface="-webkit-standard"/>
              </a:rPr>
              <a:t> CHF</a:t>
            </a:r>
            <a:endParaRPr lang="en-US" sz="200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8E6E625-B416-1E4D-22EB-4253B0B452E8}"/>
              </a:ext>
            </a:extLst>
          </p:cNvPr>
          <p:cNvCxnSpPr/>
          <p:nvPr/>
        </p:nvCxnSpPr>
        <p:spPr>
          <a:xfrm>
            <a:off x="6599472" y="3113314"/>
            <a:ext cx="2022014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97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CAFF1-EEDD-9F71-732C-EC3803F5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309EE-0E4B-87A6-C433-E31C4A00B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3722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/>
              <a:t>Employees uses </a:t>
            </a:r>
            <a:r>
              <a:rPr lang="en-US" err="1"/>
              <a:t>SleepWell</a:t>
            </a:r>
            <a:r>
              <a:rPr lang="en-US"/>
              <a:t> as an alarm clock</a:t>
            </a:r>
          </a:p>
          <a:p>
            <a:pPr marL="457200" indent="-457200">
              <a:buAutoNum type="arabicPeriod"/>
            </a:pPr>
            <a:r>
              <a:rPr lang="en-US"/>
              <a:t>Employees get rewarded for keeping a consistent night schedule</a:t>
            </a:r>
          </a:p>
          <a:p>
            <a:pPr marL="457200" indent="-457200">
              <a:buAutoNum type="arabicPeriod"/>
            </a:pPr>
            <a:r>
              <a:rPr lang="en-US"/>
              <a:t>Employees can exchange their points for rewards like vouchers</a:t>
            </a:r>
          </a:p>
        </p:txBody>
      </p:sp>
    </p:spTree>
    <p:extLst>
      <p:ext uri="{BB962C8B-B14F-4D97-AF65-F5344CB8AC3E}">
        <p14:creationId xmlns:p14="http://schemas.microsoft.com/office/powerpoint/2010/main" val="612501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SleepWell</vt:lpstr>
      <vt:lpstr>Lack of sleep effect</vt:lpstr>
      <vt:lpstr>Lack of sleep</vt:lpstr>
      <vt:lpstr>SleepWell</vt:lpstr>
      <vt:lpstr>Example : 100 people company</vt:lpstr>
      <vt:lpstr>Sleep Deprivation: 33 % Affected</vt:lpstr>
      <vt:lpstr>Cost per User per Year : $2280</vt:lpstr>
      <vt:lpstr>App Adoption &amp; Improvement : 10%</vt:lpstr>
      <vt:lpstr>Operation</vt:lpstr>
      <vt:lpstr>Demo</vt:lpstr>
      <vt:lpstr>Why use SleepWell ? </vt:lpstr>
      <vt:lpstr>Market</vt:lpstr>
      <vt:lpstr>Business Model</vt:lpstr>
      <vt:lpstr>Costs Estimates</vt:lpstr>
      <vt:lpstr>Financing</vt:lpstr>
      <vt:lpstr>Total Addressable Market</vt:lpstr>
      <vt:lpstr>Evolution Timeline</vt:lpstr>
      <vt:lpstr>Our Team</vt:lpstr>
      <vt:lpstr>Thank you for your attention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Yannis Charalambidis</dc:creator>
  <cp:revision>3</cp:revision>
  <dcterms:created xsi:type="dcterms:W3CDTF">2025-03-11T08:55:48Z</dcterms:created>
  <dcterms:modified xsi:type="dcterms:W3CDTF">2025-05-06T10:49:35Z</dcterms:modified>
</cp:coreProperties>
</file>